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2" r:id="rId2"/>
    <p:sldMasterId id="2147483747" r:id="rId3"/>
  </p:sldMasterIdLst>
  <p:notesMasterIdLst>
    <p:notesMasterId r:id="rId25"/>
  </p:notesMasterIdLst>
  <p:sldIdLst>
    <p:sldId id="4142" r:id="rId4"/>
    <p:sldId id="4143" r:id="rId5"/>
    <p:sldId id="338" r:id="rId6"/>
    <p:sldId id="339" r:id="rId7"/>
    <p:sldId id="262" r:id="rId8"/>
    <p:sldId id="263" r:id="rId9"/>
    <p:sldId id="260" r:id="rId10"/>
    <p:sldId id="336" r:id="rId11"/>
    <p:sldId id="342" r:id="rId12"/>
    <p:sldId id="343" r:id="rId13"/>
    <p:sldId id="356" r:id="rId14"/>
    <p:sldId id="354" r:id="rId15"/>
    <p:sldId id="357" r:id="rId16"/>
    <p:sldId id="346" r:id="rId17"/>
    <p:sldId id="347" r:id="rId18"/>
    <p:sldId id="348" r:id="rId19"/>
    <p:sldId id="349" r:id="rId20"/>
    <p:sldId id="351" r:id="rId21"/>
    <p:sldId id="352" r:id="rId22"/>
    <p:sldId id="353" r:id="rId23"/>
    <p:sldId id="267" r:id="rId24"/>
  </p:sldIdLst>
  <p:sldSz cx="12192000" cy="6858000"/>
  <p:notesSz cx="6858000" cy="9144000"/>
  <p:embeddedFontLst>
    <p:embeddedFont>
      <p:font typeface="Pretendard" panose="020B0600000101010101" charset="-127"/>
      <p:regular r:id="rId26"/>
      <p:bold r:id="rId27"/>
    </p:embeddedFont>
    <p:embeddedFont>
      <p:font typeface="Pretendard ExtraLight" panose="020B0600000101010101" charset="-127"/>
      <p:regular r:id="rId28"/>
    </p:embeddedFont>
    <p:embeddedFont>
      <p:font typeface="Spoqa Han Sans Neo Bold" panose="020B0800000000000000" charset="-127"/>
      <p:bold r:id="rId29"/>
    </p:embeddedFont>
    <p:embeddedFont>
      <p:font typeface="Spoqa Han Sans Neo Regular" panose="020B0500000000000000" charset="-127"/>
      <p:regular r:id="rId30"/>
    </p:embeddedFont>
    <p:embeddedFont>
      <p:font typeface="Open Sans ExtraBold" panose="020B0906030804020204" pitchFamily="34" charset="0"/>
      <p:bold r:id="rId31"/>
    </p:embeddedFont>
    <p:embeddedFont>
      <p:font typeface="Poppins Black" panose="00000A00000000000000" pitchFamily="2" charset="0"/>
      <p:bold r:id="rId32"/>
      <p:boldItalic r:id="rId33"/>
    </p:embeddedFont>
    <p:embeddedFont>
      <p:font typeface="Poppins Light" panose="00000400000000000000" pitchFamily="2" charset="0"/>
      <p:regular r:id="rId34"/>
      <p:italic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페이퍼로지 5 Medium" pitchFamily="2" charset="-127"/>
      <p:regular r:id="rId38"/>
    </p:embeddedFont>
    <p:embeddedFont>
      <p:font typeface="페이퍼로지 8 ExtraBold" pitchFamily="2" charset="-127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신강식" initials="신" lastIdx="5" clrIdx="0">
    <p:extLst>
      <p:ext uri="{19B8F6BF-5375-455C-9EA6-DF929625EA0E}">
        <p15:presenceInfo xmlns:p15="http://schemas.microsoft.com/office/powerpoint/2012/main" userId="신강식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4E29AA"/>
    <a:srgbClr val="1756BD"/>
    <a:srgbClr val="D8D1E8"/>
    <a:srgbClr val="B4A1DF"/>
    <a:srgbClr val="FFFFFF"/>
    <a:srgbClr val="C1B3E1"/>
    <a:srgbClr val="73AC9D"/>
    <a:srgbClr val="482895"/>
    <a:srgbClr val="A99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76" autoAdjust="0"/>
    <p:restoredTop sz="96318" autoAdjust="0"/>
  </p:normalViewPr>
  <p:slideViewPr>
    <p:cSldViewPr snapToGrid="0" showGuides="1">
      <p:cViewPr varScale="1">
        <p:scale>
          <a:sx n="118" d="100"/>
          <a:sy n="118" d="100"/>
        </p:scale>
        <p:origin x="96" y="1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3F1EE-6B03-40AD-B7C5-B6B6E077C4B3}" type="datetimeFigureOut">
              <a:rPr lang="ko-KR" altLang="en-US" smtClean="0"/>
              <a:t>2025-03-25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DEE92-7A84-4C37-BD0D-0793B4BD73B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2592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CE8B9-5E42-4F37-9105-6B268F56394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86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516E44-FA57-4364-BE12-D9BCDCD121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77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B471-24CC-4EF8-BE71-AED70B0FD4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251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2653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5919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29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402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5737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856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1428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984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4329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35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30" y="4132343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30" y="184800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33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7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88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1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30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3758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15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20" y="4536972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107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8" y="409577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33C137-EA2C-4F0B-810B-386867C61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705FDA-5933-48EF-B4D0-BAE698CF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14834-7618-41C0-A5AA-5161DAA3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156DA-1CB5-4F33-9228-22643C26388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8154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2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688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70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60" y="2132774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0326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9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9432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8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908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6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585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7" y="2124080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7" y="4204343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7" y="2124082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8" y="2124082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" y="2124080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2301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1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7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02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846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" y="4114802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90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1" y="2928252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8" y="5147584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8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9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17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48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7907-CEA8-4AC9-8B72-C26F9AA2A46F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250D7-8C2D-474B-A5D5-7FC8488C2B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02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562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329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1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3593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4" y="1407658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283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3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891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1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508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90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79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1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47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4" y="2105026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8" y="2118360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8124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52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561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6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60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862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6" y="1857902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6" y="2082623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7636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7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223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1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978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494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4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8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2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459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3" y="752649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845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9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178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637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2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4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1433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5336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8" y="890732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196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3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3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521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6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64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678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554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2945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620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4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64228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479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6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514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2915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40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7238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2511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50" y="3429000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015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9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5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3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1" y="3908837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3818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904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9502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1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81136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2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86403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234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655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585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6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3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6935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550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2" y="4020151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5" y="1148369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966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021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1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63490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4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1673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2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6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7" y="3912619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7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6" y="1793605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0008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6959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7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8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99739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1" y="1552576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991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7013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0565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3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85038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5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7401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50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26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0941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9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1452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6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64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15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6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487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1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3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9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298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4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493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2608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6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944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4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3227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2934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6" y="792004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8637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2042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4276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79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24.xml"/><Relationship Id="rId42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50.xml"/><Relationship Id="rId63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71.xml"/><Relationship Id="rId84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4.xml"/><Relationship Id="rId32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40.xml"/><Relationship Id="rId53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61.xml"/><Relationship Id="rId74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.xml"/><Relationship Id="rId90" Type="http://schemas.openxmlformats.org/officeDocument/2006/relationships/slideLayout" Target="../slideLayouts/slideLayout93.xml"/><Relationship Id="rId95" Type="http://schemas.openxmlformats.org/officeDocument/2006/relationships/theme" Target="../theme/theme2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43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51.xml"/><Relationship Id="rId64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72.xml"/><Relationship Id="rId8" Type="http://schemas.openxmlformats.org/officeDocument/2006/relationships/slideLayout" Target="../slideLayouts/slideLayout11.xml"/><Relationship Id="rId51" Type="http://schemas.openxmlformats.org/officeDocument/2006/relationships/slideLayout" Target="../slideLayouts/slideLayout54.xml"/><Relationship Id="rId72" Type="http://schemas.openxmlformats.org/officeDocument/2006/relationships/slideLayout" Target="../slideLayouts/slideLayout75.xml"/><Relationship Id="rId80" Type="http://schemas.openxmlformats.org/officeDocument/2006/relationships/slideLayout" Target="../slideLayouts/slideLayout83.xml"/><Relationship Id="rId85" Type="http://schemas.openxmlformats.org/officeDocument/2006/relationships/slideLayout" Target="../slideLayouts/slideLayout88.xml"/><Relationship Id="rId93" Type="http://schemas.openxmlformats.org/officeDocument/2006/relationships/slideLayout" Target="../slideLayouts/slideLayout96.xml"/><Relationship Id="rId3" Type="http://schemas.openxmlformats.org/officeDocument/2006/relationships/slideLayout" Target="../slideLayouts/slideLayout6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41.xml"/><Relationship Id="rId46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62.xml"/><Relationship Id="rId67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23.xml"/><Relationship Id="rId41" Type="http://schemas.openxmlformats.org/officeDocument/2006/relationships/slideLayout" Target="../slideLayouts/slideLayout44.xml"/><Relationship Id="rId54" Type="http://schemas.openxmlformats.org/officeDocument/2006/relationships/slideLayout" Target="../slideLayouts/slideLayout57.xml"/><Relationship Id="rId62" Type="http://schemas.openxmlformats.org/officeDocument/2006/relationships/slideLayout" Target="../slideLayouts/slideLayout65.xml"/><Relationship Id="rId70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8.xml"/><Relationship Id="rId83" Type="http://schemas.openxmlformats.org/officeDocument/2006/relationships/slideLayout" Target="../slideLayouts/slideLayout86.xml"/><Relationship Id="rId88" Type="http://schemas.openxmlformats.org/officeDocument/2006/relationships/slideLayout" Target="../slideLayouts/slideLayout91.xml"/><Relationship Id="rId91" Type="http://schemas.openxmlformats.org/officeDocument/2006/relationships/slideLayout" Target="../slideLayouts/slideLayout94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slideLayout" Target="../slideLayouts/slideLayout39.xml"/><Relationship Id="rId49" Type="http://schemas.openxmlformats.org/officeDocument/2006/relationships/slideLayout" Target="../slideLayouts/slideLayout52.xml"/><Relationship Id="rId57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13.xml"/><Relationship Id="rId31" Type="http://schemas.openxmlformats.org/officeDocument/2006/relationships/slideLayout" Target="../slideLayouts/slideLayout34.xml"/><Relationship Id="rId44" Type="http://schemas.openxmlformats.org/officeDocument/2006/relationships/slideLayout" Target="../slideLayouts/slideLayout47.xml"/><Relationship Id="rId52" Type="http://schemas.openxmlformats.org/officeDocument/2006/relationships/slideLayout" Target="../slideLayouts/slideLayout55.xml"/><Relationship Id="rId60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8.xml"/><Relationship Id="rId73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81.xml"/><Relationship Id="rId81" Type="http://schemas.openxmlformats.org/officeDocument/2006/relationships/slideLayout" Target="../slideLayouts/slideLayout84.xml"/><Relationship Id="rId86" Type="http://schemas.openxmlformats.org/officeDocument/2006/relationships/slideLayout" Target="../slideLayouts/slideLayout89.xml"/><Relationship Id="rId94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9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37.xml"/><Relationship Id="rId50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8.xml"/><Relationship Id="rId7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10.xml"/><Relationship Id="rId71" Type="http://schemas.openxmlformats.org/officeDocument/2006/relationships/slideLayout" Target="../slideLayouts/slideLayout74.xml"/><Relationship Id="rId9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5.xml"/><Relationship Id="rId29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27.xml"/><Relationship Id="rId40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8.xml"/><Relationship Id="rId66" Type="http://schemas.openxmlformats.org/officeDocument/2006/relationships/slideLayout" Target="../slideLayouts/slideLayout69.xml"/><Relationship Id="rId87" Type="http://schemas.openxmlformats.org/officeDocument/2006/relationships/slideLayout" Target="../slideLayouts/slideLayout90.xml"/><Relationship Id="rId61" Type="http://schemas.openxmlformats.org/officeDocument/2006/relationships/slideLayout" Target="../slideLayouts/slideLayout64.xml"/><Relationship Id="rId82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17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56" Type="http://schemas.openxmlformats.org/officeDocument/2006/relationships/slideLayout" Target="../slideLayouts/slideLayout59.xml"/><Relationship Id="rId77" Type="http://schemas.openxmlformats.org/officeDocument/2006/relationships/slideLayout" Target="../slideLayouts/slideLayout8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FB4AD62-DF26-43D0-AE53-F643828DF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4400" y="6477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61B471-24CC-4EF8-BE71-AED70B0FD4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76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2025-03-25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13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  <p:sldLayoutId id="2147483712" r:id="rId60"/>
    <p:sldLayoutId id="2147483713" r:id="rId61"/>
    <p:sldLayoutId id="2147483714" r:id="rId62"/>
    <p:sldLayoutId id="2147483715" r:id="rId63"/>
    <p:sldLayoutId id="2147483716" r:id="rId64"/>
    <p:sldLayoutId id="2147483717" r:id="rId65"/>
    <p:sldLayoutId id="2147483718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  <p:sldLayoutId id="2147483726" r:id="rId74"/>
    <p:sldLayoutId id="2147483727" r:id="rId75"/>
    <p:sldLayoutId id="2147483728" r:id="rId76"/>
    <p:sldLayoutId id="2147483729" r:id="rId77"/>
    <p:sldLayoutId id="2147483730" r:id="rId78"/>
    <p:sldLayoutId id="2147483731" r:id="rId79"/>
    <p:sldLayoutId id="2147483732" r:id="rId80"/>
    <p:sldLayoutId id="2147483733" r:id="rId81"/>
    <p:sldLayoutId id="2147483734" r:id="rId82"/>
    <p:sldLayoutId id="2147483735" r:id="rId83"/>
    <p:sldLayoutId id="2147483736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6" r:id="rId94"/>
  </p:sldLayoutIdLst>
  <p:txStyles>
    <p:titleStyle>
      <a:lvl1pPr algn="l" defTabSz="914446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01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bin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microsoft.com/office/2007/relationships/hdphoto" Target="../media/hdphoto9.wdp"/><Relationship Id="rId12" Type="http://schemas.microsoft.com/office/2007/relationships/hdphoto" Target="../media/hdphoto11.wdp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microsoft.com/office/2007/relationships/hdphoto" Target="../media/hdphoto10.wdp"/><Relationship Id="rId4" Type="http://schemas.openxmlformats.org/officeDocument/2006/relationships/image" Target="../media/image9.png"/><Relationship Id="rId9" Type="http://schemas.openxmlformats.org/officeDocument/2006/relationships/image" Target="../media/image40.png"/><Relationship Id="rId1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7.png"/><Relationship Id="rId7" Type="http://schemas.openxmlformats.org/officeDocument/2006/relationships/image" Target="../media/image4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7.png"/><Relationship Id="rId5" Type="http://schemas.openxmlformats.org/officeDocument/2006/relationships/image" Target="../media/image46.png"/><Relationship Id="rId10" Type="http://schemas.openxmlformats.org/officeDocument/2006/relationships/image" Target="../media/image9.png"/><Relationship Id="rId4" Type="http://schemas.microsoft.com/office/2007/relationships/hdphoto" Target="../media/hdphoto15.wdp"/><Relationship Id="rId9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6.wdp"/><Relationship Id="rId7" Type="http://schemas.openxmlformats.org/officeDocument/2006/relationships/image" Target="../media/image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7.png"/><Relationship Id="rId4" Type="http://schemas.openxmlformats.org/officeDocument/2006/relationships/image" Target="../media/image53.png"/><Relationship Id="rId9" Type="http://schemas.microsoft.com/office/2007/relationships/hdphoto" Target="../media/hdphoto1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8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5" Type="http://schemas.openxmlformats.org/officeDocument/2006/relationships/image" Target="../media/image9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4.wdp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23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50131" y="1365795"/>
            <a:ext cx="959706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46"/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제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6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강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LLM 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및 </a:t>
            </a:r>
            <a:r>
              <a:rPr lang="en-US" altLang="ko-KR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RAG </a:t>
            </a:r>
            <a:r>
              <a:rPr lang="ko-KR" altLang="en-US" sz="54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이해하기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047900" y="6056361"/>
            <a:ext cx="31123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/>
            <a:r>
              <a:rPr lang="ko-KR" altLang="en-US" sz="2000" b="1" spc="-8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5 Medium" pitchFamily="2" charset="-127"/>
                <a:ea typeface="페이퍼로지 5 Medium" pitchFamily="2" charset="-127"/>
              </a:rPr>
              <a:t>중앙대 문화예술경영학과 오인택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622131" y="235002"/>
            <a:ext cx="2263185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446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62626">
                    <a:lumMod val="50000"/>
                    <a:lumOff val="50000"/>
                  </a:srgbClr>
                </a:solidFill>
                <a:latin typeface="페이퍼로지 5 Medium" pitchFamily="2" charset="-127"/>
                <a:ea typeface="페이퍼로지 5 Medium" pitchFamily="2" charset="-127"/>
              </a:rPr>
              <a:t>문화예술 빅데이터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BC0F-FFFC-AA25-F364-05A167DE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48B352A3-20CC-48D0-A197-33D77F22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9F4DFABD-5A2F-AF63-584C-850BF007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46763"/>
            <a:ext cx="12192000" cy="4796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183E46-0620-6D4D-EEF7-C0668D529400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E6832-BD2D-52CB-EECC-0D2115FD3DF6}"/>
              </a:ext>
            </a:extLst>
          </p:cNvPr>
          <p:cNvSpPr txBox="1"/>
          <p:nvPr/>
        </p:nvSpPr>
        <p:spPr>
          <a:xfrm>
            <a:off x="760017" y="822262"/>
            <a:ext cx="10671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구현하기 위한 구성 도구로는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1)Semantic Search, 2) Embedding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3)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VectorDB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4)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거대 언어 모델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오픈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API,  Foundation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Model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필요합니다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73676-3D79-40D2-08A3-D703DD89B4CF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09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25853E3-2FDF-AD92-B27D-2DD23E088D83}"/>
              </a:ext>
            </a:extLst>
          </p:cNvPr>
          <p:cNvSpPr/>
          <p:nvPr/>
        </p:nvSpPr>
        <p:spPr>
          <a:xfrm>
            <a:off x="0" y="667336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A4142C-8606-D06E-3237-49CEF7DCC756}"/>
              </a:ext>
            </a:extLst>
          </p:cNvPr>
          <p:cNvSpPr/>
          <p:nvPr/>
        </p:nvSpPr>
        <p:spPr>
          <a:xfrm>
            <a:off x="717129" y="2450874"/>
            <a:ext cx="3458995" cy="3772117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04D90FD-5FCE-21E9-7ECC-63843481C957}"/>
              </a:ext>
            </a:extLst>
          </p:cNvPr>
          <p:cNvSpPr/>
          <p:nvPr/>
        </p:nvSpPr>
        <p:spPr>
          <a:xfrm>
            <a:off x="882356" y="2450875"/>
            <a:ext cx="3128540" cy="350377"/>
          </a:xfrm>
          <a:prstGeom prst="roundRect">
            <a:avLst>
              <a:gd name="adj" fmla="val 14035"/>
            </a:avLst>
          </a:prstGeom>
          <a:solidFill>
            <a:srgbClr val="1756B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2029E-2191-5209-336D-FE74BEDEFED0}"/>
              </a:ext>
            </a:extLst>
          </p:cNvPr>
          <p:cNvSpPr txBox="1"/>
          <p:nvPr/>
        </p:nvSpPr>
        <p:spPr>
          <a:xfrm>
            <a:off x="1501104" y="2521584"/>
            <a:ext cx="1891045" cy="22199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Semantic Search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94A0E7-CD88-F3F5-F0CC-5AAE79EA8D1C}"/>
              </a:ext>
            </a:extLst>
          </p:cNvPr>
          <p:cNvSpPr/>
          <p:nvPr/>
        </p:nvSpPr>
        <p:spPr>
          <a:xfrm>
            <a:off x="717129" y="4886712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D734A9-A1D6-ABEC-CE89-A3E0395F2068}"/>
              </a:ext>
            </a:extLst>
          </p:cNvPr>
          <p:cNvSpPr txBox="1"/>
          <p:nvPr/>
        </p:nvSpPr>
        <p:spPr>
          <a:xfrm>
            <a:off x="882356" y="4790389"/>
            <a:ext cx="3128540" cy="1159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단순한 키워드 일치가 아닌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검색어의 의미와 문맥을 이해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하여 유사한 의미를 가진 문서를 찾아주는 검색 방법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자연어 처리 기술과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기술을 사용하여 검색어와 문서를 벡터로 표현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간의 유사성을 계산하고 이를 이용해 사용자가 원하는 정보에 더 정확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하게 접근 가능</a:t>
            </a:r>
          </a:p>
        </p:txBody>
      </p:sp>
      <p:pic>
        <p:nvPicPr>
          <p:cNvPr id="1028" name="Picture 4" descr="벡터 표현과 임베딩으로의 변환을 포함한 생성형 AI의 단계를 보여주는 다이어그램">
            <a:extLst>
              <a:ext uri="{FF2B5EF4-FFF2-40B4-BE49-F238E27FC236}">
                <a16:creationId xmlns:a16="http://schemas.microsoft.com/office/drawing/2014/main" id="{1E2E80B4-F522-1C7F-86BB-F696BF4E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57" y="2889820"/>
            <a:ext cx="3128539" cy="18114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8FDAE8-4869-C085-3CE1-CE31E061E729}"/>
              </a:ext>
            </a:extLst>
          </p:cNvPr>
          <p:cNvSpPr/>
          <p:nvPr/>
        </p:nvSpPr>
        <p:spPr>
          <a:xfrm>
            <a:off x="4586025" y="2450874"/>
            <a:ext cx="3458995" cy="3772117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5303B0D-BA8B-1858-5008-376C39EEF24B}"/>
              </a:ext>
            </a:extLst>
          </p:cNvPr>
          <p:cNvSpPr/>
          <p:nvPr/>
        </p:nvSpPr>
        <p:spPr>
          <a:xfrm>
            <a:off x="4751252" y="2450875"/>
            <a:ext cx="3128540" cy="350377"/>
          </a:xfrm>
          <a:prstGeom prst="roundRect">
            <a:avLst>
              <a:gd name="adj" fmla="val 14035"/>
            </a:avLst>
          </a:prstGeom>
          <a:solidFill>
            <a:srgbClr val="73AC9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90C45D-3193-45B5-4514-4B996FA9B0D9}"/>
              </a:ext>
            </a:extLst>
          </p:cNvPr>
          <p:cNvSpPr txBox="1"/>
          <p:nvPr/>
        </p:nvSpPr>
        <p:spPr>
          <a:xfrm>
            <a:off x="5187074" y="2524859"/>
            <a:ext cx="2256897" cy="2154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ChatGPT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Embedding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Model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2D361ED-F042-FAAB-1006-8F3D629B083A}"/>
              </a:ext>
            </a:extLst>
          </p:cNvPr>
          <p:cNvSpPr/>
          <p:nvPr/>
        </p:nvSpPr>
        <p:spPr>
          <a:xfrm>
            <a:off x="4586025" y="4883087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51778E9-5946-9FB5-D794-839B3847EB2E}"/>
              </a:ext>
            </a:extLst>
          </p:cNvPr>
          <p:cNvSpPr/>
          <p:nvPr/>
        </p:nvSpPr>
        <p:spPr>
          <a:xfrm>
            <a:off x="8193121" y="2450875"/>
            <a:ext cx="3458995" cy="3772118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635BCF6-F82F-A89F-C4CC-DDF38C6BA774}"/>
              </a:ext>
            </a:extLst>
          </p:cNvPr>
          <p:cNvSpPr/>
          <p:nvPr/>
        </p:nvSpPr>
        <p:spPr>
          <a:xfrm>
            <a:off x="8359410" y="2450875"/>
            <a:ext cx="3126417" cy="350378"/>
          </a:xfrm>
          <a:prstGeom prst="roundRect">
            <a:avLst>
              <a:gd name="adj" fmla="val 14035"/>
            </a:avLst>
          </a:prstGeom>
          <a:solidFill>
            <a:srgbClr val="73AC9D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D59E24-EABE-7686-F884-B6EF8AF97737}"/>
              </a:ext>
            </a:extLst>
          </p:cNvPr>
          <p:cNvSpPr txBox="1"/>
          <p:nvPr/>
        </p:nvSpPr>
        <p:spPr>
          <a:xfrm>
            <a:off x="8756012" y="2524859"/>
            <a:ext cx="2333212" cy="2154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HuggingFace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Embedding Model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143DCA1-A1F8-0997-03D1-2D0EC0F0FA78}"/>
              </a:ext>
            </a:extLst>
          </p:cNvPr>
          <p:cNvSpPr/>
          <p:nvPr/>
        </p:nvSpPr>
        <p:spPr>
          <a:xfrm>
            <a:off x="8193121" y="4876609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EC3B82-5901-6F30-70CD-F394274441EA}"/>
              </a:ext>
            </a:extLst>
          </p:cNvPr>
          <p:cNvSpPr txBox="1"/>
          <p:nvPr/>
        </p:nvSpPr>
        <p:spPr>
          <a:xfrm>
            <a:off x="8359410" y="4790389"/>
            <a:ext cx="31083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자연어 처리를 위한 다양한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모델을 제공하는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오픈 소스 라이브러리 플랫폼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자연어 처리 작업에 사용되며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특히 텍스트의 의미를 이해하고 표현하기 위해 사용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1038" name="Picture 14" descr="Diagram showing how images, documents or audio can be transformed into vectors and then mapped in space to find which are most similar.">
            <a:extLst>
              <a:ext uri="{FF2B5EF4-FFF2-40B4-BE49-F238E27FC236}">
                <a16:creationId xmlns:a16="http://schemas.microsoft.com/office/drawing/2014/main" id="{2C8580AA-4571-F0F7-0B99-E4E9C35E1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410" y="2894514"/>
            <a:ext cx="3126417" cy="180448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F0DD9-0998-33A5-01C5-9CF0F79FFDA5}"/>
              </a:ext>
            </a:extLst>
          </p:cNvPr>
          <p:cNvSpPr txBox="1"/>
          <p:nvPr/>
        </p:nvSpPr>
        <p:spPr>
          <a:xfrm>
            <a:off x="4751252" y="4777565"/>
            <a:ext cx="3128540" cy="1343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각 단어나 토큰을 고차원 벡터 공간에 매핑하는 방식으로 작동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단어나 토큰 간의 의미적 유사성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캡처하고 이해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문장 생성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질의 응답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문장 분류 등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자연어 이해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(NLP)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작업에 활용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입력 문장을 이해하고 이를 고정 크기의 벡터로 변환하고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생성된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임베딩은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각 단어의 의미와 문맥을 반영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이를 통해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모델이 문장을 이해하고 생성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하는데 활용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D3AF4-FAA6-48A3-8194-8FFBDA05809B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5E0D79-F10E-44AF-A4CC-6570671FBA70}"/>
              </a:ext>
            </a:extLst>
          </p:cNvPr>
          <p:cNvSpPr txBox="1"/>
          <p:nvPr/>
        </p:nvSpPr>
        <p:spPr>
          <a:xfrm>
            <a:off x="717129" y="2142365"/>
            <a:ext cx="13914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1)  Semantic Search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31D115-FCAF-4F67-A3F5-105041D5438F}"/>
              </a:ext>
            </a:extLst>
          </p:cNvPr>
          <p:cNvSpPr txBox="1"/>
          <p:nvPr/>
        </p:nvSpPr>
        <p:spPr>
          <a:xfrm>
            <a:off x="4586025" y="2142365"/>
            <a:ext cx="132408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2)  Embedding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모델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7673CB7-7C49-4DD9-A479-070AB3A27684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CC8FE5E-0BE2-411F-B071-0ED6467AE976}"/>
              </a:ext>
            </a:extLst>
          </p:cNvPr>
          <p:cNvSpPr txBox="1"/>
          <p:nvPr/>
        </p:nvSpPr>
        <p:spPr>
          <a:xfrm>
            <a:off x="746706" y="1572161"/>
            <a:ext cx="647536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소개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구성 도구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(1/2)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437FC-3452-4BD8-8DFD-DFBFEBECB8F6}"/>
              </a:ext>
            </a:extLst>
          </p:cNvPr>
          <p:cNvSpPr/>
          <p:nvPr/>
        </p:nvSpPr>
        <p:spPr>
          <a:xfrm>
            <a:off x="4751253" y="2889820"/>
            <a:ext cx="3128539" cy="1809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6D43D632-0597-5AA5-0F05-3A2285078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9578" y="2889820"/>
            <a:ext cx="2351889" cy="179839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2D9426-595E-4C61-8EF4-839F54105466}"/>
              </a:ext>
            </a:extLst>
          </p:cNvPr>
          <p:cNvSpPr txBox="1"/>
          <p:nvPr/>
        </p:nvSpPr>
        <p:spPr>
          <a:xfrm>
            <a:off x="8359409" y="5426525"/>
            <a:ext cx="310838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사전 훈련된 언어 모델을 제공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언어 및 자연어 처리 작업을 지원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아키텍처를 기반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사용자 친화적인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API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85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BBC0F-FFFC-AA25-F364-05A167DEF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48B352A3-20CC-48D0-A197-33D77F22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9F4DFABD-5A2F-AF63-584C-850BF007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46763"/>
            <a:ext cx="12192000" cy="47967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183E46-0620-6D4D-EEF7-C0668D529400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1E6832-BD2D-52CB-EECC-0D2115FD3DF6}"/>
              </a:ext>
            </a:extLst>
          </p:cNvPr>
          <p:cNvSpPr txBox="1"/>
          <p:nvPr/>
        </p:nvSpPr>
        <p:spPr>
          <a:xfrm>
            <a:off x="760017" y="822262"/>
            <a:ext cx="10671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구현하기 위한 구성 도구로는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1)Semantic Search, 2) Embedding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3)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VectorDB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4)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거대 언어 모델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오픈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API,  Foundation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Model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필요합니다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73676-3D79-40D2-08A3-D703DD89B4CF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10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25853E3-2FDF-AD92-B27D-2DD23E088D83}"/>
              </a:ext>
            </a:extLst>
          </p:cNvPr>
          <p:cNvSpPr/>
          <p:nvPr/>
        </p:nvSpPr>
        <p:spPr>
          <a:xfrm>
            <a:off x="0" y="667336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9A4142C-8606-D06E-3237-49CEF7DCC756}"/>
              </a:ext>
            </a:extLst>
          </p:cNvPr>
          <p:cNvSpPr/>
          <p:nvPr/>
        </p:nvSpPr>
        <p:spPr>
          <a:xfrm>
            <a:off x="717129" y="2450874"/>
            <a:ext cx="3458995" cy="3772117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04D90FD-5FCE-21E9-7ECC-63843481C957}"/>
              </a:ext>
            </a:extLst>
          </p:cNvPr>
          <p:cNvSpPr/>
          <p:nvPr/>
        </p:nvSpPr>
        <p:spPr>
          <a:xfrm>
            <a:off x="882356" y="2450875"/>
            <a:ext cx="3128540" cy="350377"/>
          </a:xfrm>
          <a:prstGeom prst="roundRect">
            <a:avLst>
              <a:gd name="adj" fmla="val 1403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2029E-2191-5209-336D-FE74BEDEFED0}"/>
              </a:ext>
            </a:extLst>
          </p:cNvPr>
          <p:cNvSpPr txBox="1"/>
          <p:nvPr/>
        </p:nvSpPr>
        <p:spPr>
          <a:xfrm>
            <a:off x="1501104" y="2524859"/>
            <a:ext cx="189104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Chroma DB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D994A0E7-CD88-F3F5-F0CC-5AAE79EA8D1C}"/>
              </a:ext>
            </a:extLst>
          </p:cNvPr>
          <p:cNvSpPr/>
          <p:nvPr/>
        </p:nvSpPr>
        <p:spPr>
          <a:xfrm>
            <a:off x="717129" y="4886712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D734A9-A1D6-ABEC-CE89-A3E0395F2068}"/>
              </a:ext>
            </a:extLst>
          </p:cNvPr>
          <p:cNvSpPr txBox="1"/>
          <p:nvPr/>
        </p:nvSpPr>
        <p:spPr>
          <a:xfrm>
            <a:off x="882356" y="4790389"/>
            <a:ext cx="3128540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임베딩의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저장 및 검색을 위해 설계된 오픈 소스 벡터 저장 시스템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대규모 언어 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후속 사용을 위해 관련 메타데이터와 함께 벡터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저장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간 거리나 유사도 기반으로 데이터 조회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LlamaIndex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지원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38FDAE8-4869-C085-3CE1-CE31E061E729}"/>
              </a:ext>
            </a:extLst>
          </p:cNvPr>
          <p:cNvSpPr/>
          <p:nvPr/>
        </p:nvSpPr>
        <p:spPr>
          <a:xfrm>
            <a:off x="4586025" y="2450874"/>
            <a:ext cx="3458995" cy="3772117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5303B0D-BA8B-1858-5008-376C39EEF24B}"/>
              </a:ext>
            </a:extLst>
          </p:cNvPr>
          <p:cNvSpPr/>
          <p:nvPr/>
        </p:nvSpPr>
        <p:spPr>
          <a:xfrm>
            <a:off x="4751252" y="2450875"/>
            <a:ext cx="3128540" cy="350377"/>
          </a:xfrm>
          <a:prstGeom prst="roundRect">
            <a:avLst>
              <a:gd name="adj" fmla="val 14035"/>
            </a:avLst>
          </a:prstGeom>
          <a:solidFill>
            <a:srgbClr val="B4A1D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90C45D-3193-45B5-4514-4B996FA9B0D9}"/>
              </a:ext>
            </a:extLst>
          </p:cNvPr>
          <p:cNvSpPr txBox="1"/>
          <p:nvPr/>
        </p:nvSpPr>
        <p:spPr>
          <a:xfrm>
            <a:off x="5187074" y="2524859"/>
            <a:ext cx="2256897" cy="2154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ChatGPT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API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62D361ED-F042-FAAB-1006-8F3D629B083A}"/>
              </a:ext>
            </a:extLst>
          </p:cNvPr>
          <p:cNvSpPr/>
          <p:nvPr/>
        </p:nvSpPr>
        <p:spPr>
          <a:xfrm>
            <a:off x="4586025" y="4883087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51778E9-5946-9FB5-D794-839B3847EB2E}"/>
              </a:ext>
            </a:extLst>
          </p:cNvPr>
          <p:cNvSpPr/>
          <p:nvPr/>
        </p:nvSpPr>
        <p:spPr>
          <a:xfrm>
            <a:off x="8193121" y="2450875"/>
            <a:ext cx="3458995" cy="3772118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1635BCF6-F82F-A89F-C4CC-DDF38C6BA774}"/>
              </a:ext>
            </a:extLst>
          </p:cNvPr>
          <p:cNvSpPr/>
          <p:nvPr/>
        </p:nvSpPr>
        <p:spPr>
          <a:xfrm>
            <a:off x="8359410" y="2450875"/>
            <a:ext cx="3126417" cy="350378"/>
          </a:xfrm>
          <a:prstGeom prst="roundRect">
            <a:avLst>
              <a:gd name="adj" fmla="val 14035"/>
            </a:avLst>
          </a:prstGeom>
          <a:solidFill>
            <a:srgbClr val="B4A1D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D59E24-EABE-7686-F884-B6EF8AF97737}"/>
              </a:ext>
            </a:extLst>
          </p:cNvPr>
          <p:cNvSpPr txBox="1"/>
          <p:nvPr/>
        </p:nvSpPr>
        <p:spPr>
          <a:xfrm>
            <a:off x="8756012" y="2524859"/>
            <a:ext cx="2333212" cy="21544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Llama2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143DCA1-A1F8-0997-03D1-2D0EC0F0FA78}"/>
              </a:ext>
            </a:extLst>
          </p:cNvPr>
          <p:cNvSpPr/>
          <p:nvPr/>
        </p:nvSpPr>
        <p:spPr>
          <a:xfrm>
            <a:off x="8193121" y="4876609"/>
            <a:ext cx="3458995" cy="979965"/>
          </a:xfrm>
          <a:prstGeom prst="roundRect">
            <a:avLst>
              <a:gd name="adj" fmla="val 4803"/>
            </a:avLst>
          </a:prstGeom>
          <a:solidFill>
            <a:srgbClr val="E7E6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EC3B82-5901-6F30-70CD-F394274441EA}"/>
              </a:ext>
            </a:extLst>
          </p:cNvPr>
          <p:cNvSpPr txBox="1"/>
          <p:nvPr/>
        </p:nvSpPr>
        <p:spPr>
          <a:xfrm>
            <a:off x="8359410" y="4790389"/>
            <a:ext cx="3108389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메타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그룹에서 개발한 대규모 언어 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오픈 소스로 공개되어 있고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개인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PC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다운받아 사용 가능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70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억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130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억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700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억 개의 매개변수로 사전 학습된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3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가지 모델 제공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강화 학습과 보상 모델링을 사용하여 의사 결정을 개선하고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유용하고 안전한 결과물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F0DD9-0998-33A5-01C5-9CF0F79FFDA5}"/>
              </a:ext>
            </a:extLst>
          </p:cNvPr>
          <p:cNvSpPr txBox="1"/>
          <p:nvPr/>
        </p:nvSpPr>
        <p:spPr>
          <a:xfrm>
            <a:off x="4751252" y="4777565"/>
            <a:ext cx="3128540" cy="13696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에서 개발한 대규모 언어 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ChatGPT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경우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클라우드 기반으로 공개되어 있어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API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활용해야만 서비스 이용 가능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유료이며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대화에 사용된 토큰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(Tokens)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크기에 따라 요금 부과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파라미터를 활용하여 </a:t>
            </a: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ChatGPT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응답 스타일과 품질 세밀하게 조절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D3AF4-FAA6-48A3-8194-8FFBDA05809B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5E0D79-F10E-44AF-A4CC-6570671FBA70}"/>
              </a:ext>
            </a:extLst>
          </p:cNvPr>
          <p:cNvSpPr txBox="1"/>
          <p:nvPr/>
        </p:nvSpPr>
        <p:spPr>
          <a:xfrm>
            <a:off x="717129" y="2142365"/>
            <a:ext cx="84260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3) 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VectorDB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31D115-FCAF-4F67-A3F5-105041D5438F}"/>
              </a:ext>
            </a:extLst>
          </p:cNvPr>
          <p:cNvSpPr txBox="1"/>
          <p:nvPr/>
        </p:nvSpPr>
        <p:spPr>
          <a:xfrm>
            <a:off x="4586025" y="2142365"/>
            <a:ext cx="82394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4)  LLM - API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7673CB7-7C49-4DD9-A479-070AB3A27684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3437FC-3452-4BD8-8DFD-DFBFEBECB8F6}"/>
              </a:ext>
            </a:extLst>
          </p:cNvPr>
          <p:cNvSpPr/>
          <p:nvPr/>
        </p:nvSpPr>
        <p:spPr>
          <a:xfrm>
            <a:off x="4751253" y="2889820"/>
            <a:ext cx="3128539" cy="1809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FF5B77-1E41-4F6C-8C53-F5303C02FF37}"/>
              </a:ext>
            </a:extLst>
          </p:cNvPr>
          <p:cNvSpPr txBox="1"/>
          <p:nvPr/>
        </p:nvSpPr>
        <p:spPr>
          <a:xfrm>
            <a:off x="8193121" y="2142365"/>
            <a:ext cx="171322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LLM – Foundation Model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37AB8B-20B6-4F16-B90A-3FB5FEADF1F7}"/>
              </a:ext>
            </a:extLst>
          </p:cNvPr>
          <p:cNvSpPr txBox="1"/>
          <p:nvPr/>
        </p:nvSpPr>
        <p:spPr>
          <a:xfrm>
            <a:off x="746706" y="1572161"/>
            <a:ext cx="647536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소개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구성 도구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(2/2)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3CD9FDD-384A-4CE1-B3EC-91E53AF477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6" y="2866806"/>
            <a:ext cx="3128539" cy="182140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9346A95-7A20-4429-8151-E8E1A791E2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12" y="2931251"/>
            <a:ext cx="1772145" cy="1726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3C4E00-C1BC-4632-A9A2-A77B61F659D8}"/>
              </a:ext>
            </a:extLst>
          </p:cNvPr>
          <p:cNvSpPr/>
          <p:nvPr/>
        </p:nvSpPr>
        <p:spPr>
          <a:xfrm>
            <a:off x="8366197" y="2894319"/>
            <a:ext cx="3128539" cy="1809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042AB5D-E68D-4895-AE2D-AB06AC3C0E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220" y="2896613"/>
            <a:ext cx="2426253" cy="18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7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852C19A5-AA23-497D-AB3C-207CF996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78" name="그림 77" descr="돌담 질감">
            <a:extLst>
              <a:ext uri="{FF2B5EF4-FFF2-40B4-BE49-F238E27FC236}">
                <a16:creationId xmlns:a16="http://schemas.microsoft.com/office/drawing/2014/main" id="{627EB5C5-7326-4326-B3A8-82242D5E5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" y="1989067"/>
            <a:ext cx="12199217" cy="470517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9F98534-9CB0-4AD5-A29A-8E7A17B8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105" b="39266"/>
          <a:stretch/>
        </p:blipFill>
        <p:spPr>
          <a:xfrm rot="5400000">
            <a:off x="721887" y="2346927"/>
            <a:ext cx="3781250" cy="52287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924D9A3-4389-4844-BDCF-FB0E7AC0A2D7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CA27C5-E657-425C-B693-D45090AD9C18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344307-01FD-4DD5-AD53-8FAA6B3EBE64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11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186D84-42E4-4306-88A5-0DAF8E546C79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주입하고 싶은 외부 데이터를 가져와 작은 단위로 분리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(chunk)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하고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모델을 사용하여 텍스트를 벡터 값으로 변환한 후 사용자 입력이 주어지면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Retriever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사용하여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VectorDB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저장된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청크에서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유사도 검색을 수행하고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질문과 검색된 데이터가 포함된 프롬프트를 사용하여 최적의 답안을 생성하게 된다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2D3AF4-FAA6-48A3-8194-8FFBDA05809B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30B6591-0850-4B36-9E58-D3151073EF5B}"/>
              </a:ext>
            </a:extLst>
          </p:cNvPr>
          <p:cNvSpPr/>
          <p:nvPr/>
        </p:nvSpPr>
        <p:spPr>
          <a:xfrm>
            <a:off x="6316320" y="2061269"/>
            <a:ext cx="5367276" cy="4712327"/>
          </a:xfrm>
          <a:prstGeom prst="roundRect">
            <a:avLst>
              <a:gd name="adj" fmla="val 1328"/>
            </a:avLst>
          </a:prstGeom>
          <a:solidFill>
            <a:srgbClr val="D8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/>
              <a:ea typeface="Spoqa Han Sans Neo Regular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6EA26E-F76E-4367-8F06-CCB6B507AC82}"/>
              </a:ext>
            </a:extLst>
          </p:cNvPr>
          <p:cNvSpPr txBox="1"/>
          <p:nvPr/>
        </p:nvSpPr>
        <p:spPr>
          <a:xfrm>
            <a:off x="6271195" y="6050953"/>
            <a:ext cx="548175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b="1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RAG+ Architecture (</a:t>
            </a:r>
            <a:r>
              <a:rPr lang="ko-KR" altLang="en-US" sz="800" b="1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출처</a:t>
            </a:r>
            <a:r>
              <a:rPr lang="en-US" altLang="ko-KR" sz="800" b="1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https://pureinsights.com/blog/2023/what-is-retrieval-augmented-generation-rag/)</a:t>
            </a:r>
            <a:endParaRPr lang="ko-KR" altLang="en-US" sz="800" b="1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49DA48DD-BE56-4929-B889-D2CA93391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119" y="2225169"/>
            <a:ext cx="5065678" cy="37046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0" name="사각형: 둥근 모서리 11">
            <a:extLst>
              <a:ext uri="{FF2B5EF4-FFF2-40B4-BE49-F238E27FC236}">
                <a16:creationId xmlns:a16="http://schemas.microsoft.com/office/drawing/2014/main" id="{19835B7E-DDF3-4C58-A5A8-FE176308B435}"/>
              </a:ext>
            </a:extLst>
          </p:cNvPr>
          <p:cNvSpPr/>
          <p:nvPr/>
        </p:nvSpPr>
        <p:spPr>
          <a:xfrm>
            <a:off x="766275" y="2061270"/>
            <a:ext cx="5236065" cy="4419719"/>
          </a:xfrm>
          <a:prstGeom prst="roundRect">
            <a:avLst>
              <a:gd name="adj" fmla="val 44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/>
              <a:ea typeface="Spoqa Han Sans Neo Regular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5740EC8-4D1E-4D75-AFC6-7887FD8ED877}"/>
              </a:ext>
            </a:extLst>
          </p:cNvPr>
          <p:cNvCxnSpPr/>
          <p:nvPr/>
        </p:nvCxnSpPr>
        <p:spPr>
          <a:xfrm>
            <a:off x="1168492" y="2344792"/>
            <a:ext cx="0" cy="3945761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847094F-1EFF-40CD-A9A9-5E9EEB7A3A8A}"/>
              </a:ext>
            </a:extLst>
          </p:cNvPr>
          <p:cNvCxnSpPr>
            <a:cxnSpLocks/>
          </p:cNvCxnSpPr>
          <p:nvPr/>
        </p:nvCxnSpPr>
        <p:spPr>
          <a:xfrm>
            <a:off x="1260389" y="2868890"/>
            <a:ext cx="4481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58ABA05-244A-4CE7-9F23-CA716B4228F4}"/>
              </a:ext>
            </a:extLst>
          </p:cNvPr>
          <p:cNvCxnSpPr>
            <a:cxnSpLocks/>
          </p:cNvCxnSpPr>
          <p:nvPr/>
        </p:nvCxnSpPr>
        <p:spPr>
          <a:xfrm>
            <a:off x="1260389" y="3799538"/>
            <a:ext cx="4481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CA88476-B290-4CEC-AEAF-A7F86A89B3FB}"/>
              </a:ext>
            </a:extLst>
          </p:cNvPr>
          <p:cNvCxnSpPr>
            <a:cxnSpLocks/>
          </p:cNvCxnSpPr>
          <p:nvPr/>
        </p:nvCxnSpPr>
        <p:spPr>
          <a:xfrm>
            <a:off x="1260389" y="4718191"/>
            <a:ext cx="4481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CE2EE7BE-BBF9-40D0-BD43-CEA5694C8341}"/>
              </a:ext>
            </a:extLst>
          </p:cNvPr>
          <p:cNvSpPr/>
          <p:nvPr/>
        </p:nvSpPr>
        <p:spPr>
          <a:xfrm>
            <a:off x="918189" y="2093007"/>
            <a:ext cx="503570" cy="503570"/>
          </a:xfrm>
          <a:prstGeom prst="ellipse">
            <a:avLst/>
          </a:prstGeom>
          <a:solidFill>
            <a:srgbClr val="D8D1E8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n>
                  <a:solidFill>
                    <a:srgbClr val="4E29AA">
                      <a:shade val="50000"/>
                      <a:alpha val="0"/>
                    </a:srgbClr>
                  </a:solidFill>
                </a:ln>
                <a:solidFill>
                  <a:srgbClr val="303030">
                    <a:lumMod val="75000"/>
                    <a:lumOff val="25000"/>
                  </a:srgb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01</a:t>
            </a:r>
            <a:endParaRPr lang="ko-KR" altLang="en-US" sz="12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75000"/>
                  <a:lumOff val="25000"/>
                </a:srgb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27DC0F7-79B5-455F-90F4-E6B158F83007}"/>
              </a:ext>
            </a:extLst>
          </p:cNvPr>
          <p:cNvSpPr/>
          <p:nvPr/>
        </p:nvSpPr>
        <p:spPr>
          <a:xfrm>
            <a:off x="918189" y="3940119"/>
            <a:ext cx="503570" cy="503570"/>
          </a:xfrm>
          <a:prstGeom prst="ellipse">
            <a:avLst/>
          </a:prstGeom>
          <a:solidFill>
            <a:srgbClr val="C1B3E1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n>
                  <a:solidFill>
                    <a:srgbClr val="4E29AA">
                      <a:shade val="50000"/>
                      <a:alpha val="0"/>
                    </a:srgbClr>
                  </a:solidFill>
                </a:ln>
                <a:solidFill>
                  <a:srgbClr val="303030">
                    <a:lumMod val="75000"/>
                    <a:lumOff val="25000"/>
                  </a:srgb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03</a:t>
            </a:r>
            <a:endParaRPr lang="ko-KR" altLang="en-US" sz="12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75000"/>
                  <a:lumOff val="25000"/>
                </a:srgb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83178E4-0A98-4B96-AD02-D62EC110D92B}"/>
              </a:ext>
            </a:extLst>
          </p:cNvPr>
          <p:cNvSpPr/>
          <p:nvPr/>
        </p:nvSpPr>
        <p:spPr>
          <a:xfrm flipH="1">
            <a:off x="918189" y="5833322"/>
            <a:ext cx="503570" cy="503570"/>
          </a:xfrm>
          <a:prstGeom prst="ellipse">
            <a:avLst/>
          </a:prstGeom>
          <a:solidFill>
            <a:srgbClr val="A994DA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n>
                  <a:solidFill>
                    <a:srgbClr val="4E29AA">
                      <a:shade val="50000"/>
                      <a:alpha val="0"/>
                    </a:srgbClr>
                  </a:solidFill>
                </a:ln>
                <a:solidFill>
                  <a:srgbClr val="303030">
                    <a:lumMod val="75000"/>
                    <a:lumOff val="25000"/>
                  </a:srgb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05</a:t>
            </a:r>
            <a:endParaRPr lang="ko-KR" altLang="en-US" sz="12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75000"/>
                  <a:lumOff val="25000"/>
                </a:srgb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303DEE2-AB21-4CF4-878C-853C5115937E}"/>
              </a:ext>
            </a:extLst>
          </p:cNvPr>
          <p:cNvSpPr/>
          <p:nvPr/>
        </p:nvSpPr>
        <p:spPr>
          <a:xfrm>
            <a:off x="918189" y="3010720"/>
            <a:ext cx="503570" cy="503570"/>
          </a:xfrm>
          <a:prstGeom prst="ellipse">
            <a:avLst/>
          </a:prstGeom>
          <a:solidFill>
            <a:srgbClr val="CCBFE7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n>
                  <a:solidFill>
                    <a:srgbClr val="4E29AA">
                      <a:shade val="50000"/>
                      <a:alpha val="0"/>
                    </a:srgbClr>
                  </a:solidFill>
                </a:ln>
                <a:solidFill>
                  <a:srgbClr val="303030">
                    <a:lumMod val="75000"/>
                    <a:lumOff val="25000"/>
                  </a:srgb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02</a:t>
            </a:r>
            <a:endParaRPr lang="ko-KR" altLang="en-US" sz="12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75000"/>
                  <a:lumOff val="25000"/>
                </a:srgb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FA8771F-4CE8-483D-B1A1-29CF52CEEC9E}"/>
              </a:ext>
            </a:extLst>
          </p:cNvPr>
          <p:cNvSpPr/>
          <p:nvPr/>
        </p:nvSpPr>
        <p:spPr>
          <a:xfrm>
            <a:off x="918189" y="4921475"/>
            <a:ext cx="503570" cy="503570"/>
          </a:xfrm>
          <a:prstGeom prst="ellipse">
            <a:avLst/>
          </a:prstGeom>
          <a:solidFill>
            <a:srgbClr val="B3A2DA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pc="-150" dirty="0">
                <a:ln>
                  <a:solidFill>
                    <a:srgbClr val="4E29AA">
                      <a:shade val="50000"/>
                      <a:alpha val="0"/>
                    </a:srgbClr>
                  </a:solidFill>
                </a:ln>
                <a:solidFill>
                  <a:srgbClr val="303030">
                    <a:lumMod val="75000"/>
                    <a:lumOff val="25000"/>
                  </a:srgb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04</a:t>
            </a:r>
            <a:endParaRPr lang="ko-KR" altLang="en-US" sz="1200" spc="-150" dirty="0">
              <a:ln>
                <a:solidFill>
                  <a:srgbClr val="4E29AA">
                    <a:shade val="50000"/>
                    <a:alpha val="0"/>
                  </a:srgbClr>
                </a:solidFill>
              </a:ln>
              <a:solidFill>
                <a:srgbClr val="303030">
                  <a:lumMod val="75000"/>
                  <a:lumOff val="25000"/>
                </a:srgb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E4A3934-725C-4AC0-8E05-483F2C18E1A2}"/>
              </a:ext>
            </a:extLst>
          </p:cNvPr>
          <p:cNvCxnSpPr>
            <a:cxnSpLocks/>
          </p:cNvCxnSpPr>
          <p:nvPr/>
        </p:nvCxnSpPr>
        <p:spPr>
          <a:xfrm>
            <a:off x="1260389" y="5653122"/>
            <a:ext cx="448138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65B8046-B25A-4B8E-AA17-A02270B2B9D9}"/>
              </a:ext>
            </a:extLst>
          </p:cNvPr>
          <p:cNvSpPr txBox="1"/>
          <p:nvPr/>
        </p:nvSpPr>
        <p:spPr>
          <a:xfrm>
            <a:off x="1566270" y="2124372"/>
            <a:ext cx="64280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E29A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Question</a:t>
            </a:r>
            <a:endParaRPr lang="ko-KR" altLang="en-US" sz="14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E29A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C4A85B1-C56C-415B-9DC7-0D1AE26C37B4}"/>
              </a:ext>
            </a:extLst>
          </p:cNvPr>
          <p:cNvSpPr txBox="1"/>
          <p:nvPr/>
        </p:nvSpPr>
        <p:spPr>
          <a:xfrm>
            <a:off x="1566270" y="3022869"/>
            <a:ext cx="91531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E29A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Search Index</a:t>
            </a:r>
            <a:endParaRPr lang="ko-KR" altLang="en-US" sz="14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E29A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19BA38F-7957-4D38-B70D-57DC004B9C52}"/>
              </a:ext>
            </a:extLst>
          </p:cNvPr>
          <p:cNvSpPr txBox="1"/>
          <p:nvPr/>
        </p:nvSpPr>
        <p:spPr>
          <a:xfrm>
            <a:off x="1566270" y="3951262"/>
            <a:ext cx="11926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E29A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Semantic Search</a:t>
            </a:r>
            <a:endParaRPr lang="ko-KR" altLang="en-US" sz="14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E29A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43DC08-370C-4D77-B047-0A1D8B1E6595}"/>
              </a:ext>
            </a:extLst>
          </p:cNvPr>
          <p:cNvSpPr txBox="1"/>
          <p:nvPr/>
        </p:nvSpPr>
        <p:spPr>
          <a:xfrm>
            <a:off x="1566270" y="4884122"/>
            <a:ext cx="559449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E29A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Prompt</a:t>
            </a:r>
            <a:endParaRPr lang="ko-KR" altLang="en-US" sz="14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E29A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043C7B6-738D-449B-9DFC-9684904AADBF}"/>
              </a:ext>
            </a:extLst>
          </p:cNvPr>
          <p:cNvSpPr txBox="1"/>
          <p:nvPr/>
        </p:nvSpPr>
        <p:spPr>
          <a:xfrm>
            <a:off x="1566270" y="5790239"/>
            <a:ext cx="110607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E29AA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Post Processing</a:t>
            </a:r>
            <a:endParaRPr lang="ko-KR" altLang="en-US" sz="14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E29AA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ECF4E3-F214-4531-8319-0C179395EC66}"/>
              </a:ext>
            </a:extLst>
          </p:cNvPr>
          <p:cNvSpPr txBox="1"/>
          <p:nvPr/>
        </p:nvSpPr>
        <p:spPr>
          <a:xfrm>
            <a:off x="1566270" y="2412019"/>
            <a:ext cx="41755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사용자가 </a:t>
            </a:r>
            <a:r>
              <a:rPr lang="en-US" altLang="ko-KR" sz="1200" spc="-15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또는 </a:t>
            </a:r>
            <a:r>
              <a:rPr lang="en-US" altLang="ko-KR" sz="1200" spc="-150" dirty="0" err="1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LlamaIndex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 같은 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상호작용할 수 있는 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프레임워크에 자연어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질문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이나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쿼리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제출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707F15B-BEC2-43BE-B2AC-7A0AF12A7A8E}"/>
              </a:ext>
            </a:extLst>
          </p:cNvPr>
          <p:cNvSpPr txBox="1"/>
          <p:nvPr/>
        </p:nvSpPr>
        <p:spPr>
          <a:xfrm>
            <a:off x="1566270" y="3292544"/>
            <a:ext cx="4275915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시스템은 쿼리가 단순한 키워드 검색인지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복잡한 질문인지 결정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단순 키워드 검색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인 경우 기존 검색을 수행하고 결과를 사용자에게 반환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F03EED-8EBD-4AA4-AAC2-ED50822A92ED}"/>
              </a:ext>
            </a:extLst>
          </p:cNvPr>
          <p:cNvSpPr txBox="1"/>
          <p:nvPr/>
        </p:nvSpPr>
        <p:spPr>
          <a:xfrm>
            <a:off x="1566270" y="4230642"/>
            <a:ext cx="4420606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쿼리가 더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복잡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한 경우 시스템은 벡터 데이터베이스의 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sematic search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수행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시스템이 쿼리와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의미상 유사한 문서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데이터베이스에서 검색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C28B4F-FE6F-4DF8-9308-A36715B57C88}"/>
              </a:ext>
            </a:extLst>
          </p:cNvPr>
          <p:cNvSpPr txBox="1"/>
          <p:nvPr/>
        </p:nvSpPr>
        <p:spPr>
          <a:xfrm>
            <a:off x="1566270" y="5149232"/>
            <a:ext cx="42759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Semantic search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로 반환된 결과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또는 답변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 초기 사용자 질문을 바탕으로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최종 프롬프트를 구성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하고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적절한 응답을 생성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BF5910-4473-4B28-8DFD-1324D934A5B0}"/>
              </a:ext>
            </a:extLst>
          </p:cNvPr>
          <p:cNvSpPr txBox="1"/>
          <p:nvPr/>
        </p:nvSpPr>
        <p:spPr>
          <a:xfrm>
            <a:off x="1566270" y="6050953"/>
            <a:ext cx="4275915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시스템은 </a:t>
            </a:r>
            <a:r>
              <a:rPr lang="en-US" altLang="ko-KR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응답을 처리하고 사용자를 위한 </a:t>
            </a: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답변을 공식화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482895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03030">
                    <a:lumMod val="90000"/>
                    <a:lumOff val="10000"/>
                  </a:srgb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생성된 텍스트가 문법적으로 정확하고 일관성 있는지 확인할 수 있음</a:t>
            </a:r>
            <a:endParaRPr lang="en-US" altLang="ko-KR" sz="12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03030">
                  <a:lumMod val="90000"/>
                  <a:lumOff val="10000"/>
                </a:srgb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D87C17E7-8934-498E-9801-77115693E6F5}"/>
              </a:ext>
            </a:extLst>
          </p:cNvPr>
          <p:cNvSpPr/>
          <p:nvPr/>
        </p:nvSpPr>
        <p:spPr>
          <a:xfrm>
            <a:off x="0" y="666574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0E67004-BA9B-440D-B545-D56E9B221DB6}"/>
              </a:ext>
            </a:extLst>
          </p:cNvPr>
          <p:cNvSpPr txBox="1"/>
          <p:nvPr/>
        </p:nvSpPr>
        <p:spPr>
          <a:xfrm>
            <a:off x="746706" y="1572161"/>
            <a:ext cx="647536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소개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Flow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및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Architecture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985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54501"/>
            <a:ext cx="3637460" cy="3981512"/>
          </a:xfrm>
          <a:prstGeom prst="rect">
            <a:avLst/>
          </a:prstGeom>
        </p:spPr>
      </p:pic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419819"/>
            <a:ext cx="12192000" cy="44279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25909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DDE3-684A-4BE0-B40E-E9AB1764DB44}"/>
              </a:ext>
            </a:extLst>
          </p:cNvPr>
          <p:cNvSpPr txBox="1"/>
          <p:nvPr/>
        </p:nvSpPr>
        <p:spPr>
          <a:xfrm>
            <a:off x="760017" y="807820"/>
            <a:ext cx="10671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활용하기 위해 필요한 모듈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라이브러리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모음이자 조합으로 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Semantic-Kernel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대표적으로 선호된다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46523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12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CF0FC03B-CC7D-4926-8BAA-AC7334704DEE}"/>
              </a:ext>
            </a:extLst>
          </p:cNvPr>
          <p:cNvSpPr/>
          <p:nvPr/>
        </p:nvSpPr>
        <p:spPr>
          <a:xfrm>
            <a:off x="0" y="6658923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A7672D2-332E-499E-8147-678C2CF075D4}"/>
              </a:ext>
            </a:extLst>
          </p:cNvPr>
          <p:cNvCxnSpPr>
            <a:cxnSpLocks/>
          </p:cNvCxnSpPr>
          <p:nvPr/>
        </p:nvCxnSpPr>
        <p:spPr>
          <a:xfrm flipV="1">
            <a:off x="6095999" y="2551474"/>
            <a:ext cx="1" cy="3623697"/>
          </a:xfrm>
          <a:prstGeom prst="straightConnector1">
            <a:avLst/>
          </a:prstGeom>
          <a:ln>
            <a:solidFill>
              <a:srgbClr val="1756BD"/>
            </a:solidFill>
            <a:headEnd type="oval"/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2635" y="2642598"/>
            <a:ext cx="38953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특징    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5602" y="2651297"/>
            <a:ext cx="39770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LLM(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대형 언어 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을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기반으로 하는 애플리케이션을 개발하기 위한 프레임워크로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파이썬을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기반으로 작성된 </a:t>
            </a: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사의 프레임워크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79698" y="3460184"/>
            <a:ext cx="320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</a:rPr>
              <a:t>  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261585" y="3223605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7411296" y="3490305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7261585" y="4198890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7411296" y="4465590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7261585" y="5174175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453511" y="3223605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1603222" y="3490305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1453511" y="4198890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1603222" y="4465590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1453511" y="5174175"/>
            <a:ext cx="3899115" cy="790719"/>
          </a:xfrm>
          <a:prstGeom prst="roundRect">
            <a:avLst/>
          </a:prstGeom>
          <a:solidFill>
            <a:srgbClr val="E7EEF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1603222" y="5443976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1922359" y="3434297"/>
            <a:ext cx="3227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새로 나온 요소들에 대한 적용이 빠르고 다른 서비스들과의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Integration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잘 구축되어 있다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1922359" y="4409582"/>
            <a:ext cx="3227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많은 사람들이 이용하고 다양한 기업들에서 사용하여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ecosystem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풍부하다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1922359" y="5384867"/>
            <a:ext cx="3227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전처리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학습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테스트 등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개발 과정의 모든 단계를 간편하게 처리할 수 있도록 도와주어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복잡성을 크게 줄여준다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836011" y="4409582"/>
            <a:ext cx="31233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프레임워크 철학이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국한되지 않기 때문에 다양한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Generative AI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 통합하고 있다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802366" y="3434297"/>
            <a:ext cx="315380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MS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에서 직접 관리하고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MS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사람들 위주로 개발이 진행되기 때문에 개발 프로세스와 코드 품질이 좋다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846739" y="5384867"/>
            <a:ext cx="311365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잦은 업데이트로  버전 확인이 필요한 </a:t>
            </a: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반해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과정이 훨씬 투명하고 상세하다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12D3AF4-FAA6-48A3-8194-8FFBDA05809B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4BE3DC0-1C4D-4294-9032-2224C12F8119}"/>
              </a:ext>
            </a:extLst>
          </p:cNvPr>
          <p:cNvSpPr txBox="1"/>
          <p:nvPr/>
        </p:nvSpPr>
        <p:spPr>
          <a:xfrm>
            <a:off x="746706" y="1572161"/>
            <a:ext cx="6475361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소개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프레임워크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DAB665B-7BD7-40B9-A23C-62120F10758D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B74AA67-D74D-42DF-8794-12CDC919CF05}"/>
              </a:ext>
            </a:extLst>
          </p:cNvPr>
          <p:cNvGrpSpPr/>
          <p:nvPr/>
        </p:nvGrpSpPr>
        <p:grpSpPr>
          <a:xfrm>
            <a:off x="733214" y="2140404"/>
            <a:ext cx="3419539" cy="215444"/>
            <a:chOff x="733214" y="2140404"/>
            <a:chExt cx="3419539" cy="21544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6488C15-5320-4CC2-8F0D-49B642261340}"/>
                </a:ext>
              </a:extLst>
            </p:cNvPr>
            <p:cNvSpPr txBox="1"/>
            <p:nvPr/>
          </p:nvSpPr>
          <p:spPr>
            <a:xfrm>
              <a:off x="915723" y="2140404"/>
              <a:ext cx="323703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Langchain</a:t>
              </a:r>
              <a:endPara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50" charset="-127"/>
                <a:ea typeface="Spoqa Han Sans Neo Bold" panose="020B0800000000000000" pitchFamily="50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5E9F9DA1-7A33-4E6D-AB3F-118F40184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14" y="2180599"/>
              <a:ext cx="143315" cy="143315"/>
            </a:xfrm>
            <a:prstGeom prst="rect">
              <a:avLst/>
            </a:prstGeom>
          </p:spPr>
        </p:pic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FF6673-632D-45D0-8419-5E4E4C67046E}"/>
              </a:ext>
            </a:extLst>
          </p:cNvPr>
          <p:cNvGrpSpPr/>
          <p:nvPr/>
        </p:nvGrpSpPr>
        <p:grpSpPr>
          <a:xfrm>
            <a:off x="6531163" y="2140404"/>
            <a:ext cx="3419539" cy="215444"/>
            <a:chOff x="733214" y="2140404"/>
            <a:chExt cx="3419539" cy="215444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005C806-81C3-4574-8753-7B27DC1D5210}"/>
                </a:ext>
              </a:extLst>
            </p:cNvPr>
            <p:cNvSpPr txBox="1"/>
            <p:nvPr/>
          </p:nvSpPr>
          <p:spPr>
            <a:xfrm>
              <a:off x="915723" y="2140404"/>
              <a:ext cx="323703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1400" b="1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Spoqa Han Sans Neo Bold" panose="020B0800000000000000" pitchFamily="50" charset="-127"/>
                  <a:ea typeface="Spoqa Han Sans Neo Bold" panose="020B0800000000000000" pitchFamily="50" charset="-127"/>
                </a:rPr>
                <a:t>Semantic Kernel</a:t>
              </a: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EF088282-B354-4864-9CAC-2E2C74479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214" y="2180599"/>
              <a:ext cx="143315" cy="143315"/>
            </a:xfrm>
            <a:prstGeom prst="rect">
              <a:avLst/>
            </a:prstGeom>
          </p:spPr>
        </p:pic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1109546A-E60D-406C-AC14-FB0C92B8894D}"/>
              </a:ext>
            </a:extLst>
          </p:cNvPr>
          <p:cNvSpPr txBox="1"/>
          <p:nvPr/>
        </p:nvSpPr>
        <p:spPr>
          <a:xfrm>
            <a:off x="6719460" y="2642598"/>
            <a:ext cx="38953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특징    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C78DEA6-7412-4A29-8AC4-0128A4BC3709}"/>
              </a:ext>
            </a:extLst>
          </p:cNvPr>
          <p:cNvSpPr txBox="1"/>
          <p:nvPr/>
        </p:nvSpPr>
        <p:spPr>
          <a:xfrm>
            <a:off x="7182427" y="2651297"/>
            <a:ext cx="3978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MS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에서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직접 관리하는 오픈소스로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, C#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과 같은 기존 프로그래밍 언어를 최신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LLM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프롬프트와 통합할 수 있는 프레임워크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2A6FA69-E77A-407C-8A76-7A83C624DDBA}"/>
              </a:ext>
            </a:extLst>
          </p:cNvPr>
          <p:cNvSpPr txBox="1"/>
          <p:nvPr/>
        </p:nvSpPr>
        <p:spPr>
          <a:xfrm>
            <a:off x="912635" y="3108234"/>
            <a:ext cx="40556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장점  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A2F67B4-B499-4B49-A148-C0A2B7E589E8}"/>
              </a:ext>
            </a:extLst>
          </p:cNvPr>
          <p:cNvSpPr txBox="1"/>
          <p:nvPr/>
        </p:nvSpPr>
        <p:spPr>
          <a:xfrm>
            <a:off x="6711261" y="3104013"/>
            <a:ext cx="405560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-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장점  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190894" y="3132646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7190894" y="4107931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AA321F3-B207-4D36-9651-C28EACA88C1F}"/>
              </a:ext>
            </a:extLst>
          </p:cNvPr>
          <p:cNvCxnSpPr>
            <a:cxnSpLocks/>
          </p:cNvCxnSpPr>
          <p:nvPr/>
        </p:nvCxnSpPr>
        <p:spPr>
          <a:xfrm>
            <a:off x="7411296" y="5437773"/>
            <a:ext cx="0" cy="373977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모서리가 둥근 직사각형 82"/>
          <p:cNvSpPr/>
          <p:nvPr/>
        </p:nvSpPr>
        <p:spPr>
          <a:xfrm>
            <a:off x="1382820" y="3132646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82820" y="4107931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382820" y="5083216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60916" y="3269856"/>
            <a:ext cx="4675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빠른 적용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359216" y="4255927"/>
            <a:ext cx="4675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대중성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381760" y="5149580"/>
            <a:ext cx="436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개발 </a:t>
            </a:r>
            <a:endParaRPr lang="en-US" altLang="ko-KR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효율성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182426" y="3262178"/>
            <a:ext cx="4365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 품질향상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190894" y="4169513"/>
            <a:ext cx="4365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응용</a:t>
            </a:r>
            <a:endParaRPr lang="en-US" altLang="ko-KR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  <a:p>
            <a:pPr algn="ctr"/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다양성</a:t>
            </a:r>
          </a:p>
        </p:txBody>
      </p:sp>
      <p:sp>
        <p:nvSpPr>
          <p:cNvPr id="79" name="모서리가 둥근 직사각형 78"/>
          <p:cNvSpPr/>
          <p:nvPr/>
        </p:nvSpPr>
        <p:spPr>
          <a:xfrm>
            <a:off x="7190894" y="5083216"/>
            <a:ext cx="440653" cy="451700"/>
          </a:xfrm>
          <a:prstGeom prst="roundRect">
            <a:avLst/>
          </a:prstGeom>
          <a:solidFill>
            <a:srgbClr val="1756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7190893" y="5220322"/>
            <a:ext cx="43651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50" charset="-127"/>
                <a:ea typeface="Spoqa Han Sans Neo Bold" panose="020B0800000000000000" pitchFamily="50" charset="-127"/>
              </a:rPr>
              <a:t>접근성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50" charset="-127"/>
              <a:ea typeface="Spoqa Han Sans Neo 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4470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05209"/>
            <a:ext cx="12192000" cy="4856957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4382426" y="2095274"/>
            <a:ext cx="7033260" cy="4370499"/>
          </a:xfrm>
          <a:prstGeom prst="roundRect">
            <a:avLst>
              <a:gd name="adj" fmla="val 12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DA4CC3-A6A2-49ED-8F81-8C824A9684BD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Ⅳ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3D252-4ED8-424C-98A3-0DBECA771BD7}"/>
              </a:ext>
            </a:extLst>
          </p:cNvPr>
          <p:cNvSpPr txBox="1"/>
          <p:nvPr/>
        </p:nvSpPr>
        <p:spPr>
          <a:xfrm>
            <a:off x="661206" y="189890"/>
            <a:ext cx="22201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en-US" altLang="ko-KR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(1/4)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DDE3-684A-4BE0-B40E-E9AB1764DB44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외부 도구를 결합하여 활용하는 필수 도구 모음으로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파이썬과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자바스크립트를 지원하며 주요 모듈은 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I/O,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연결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에이전트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툴로 구성되어 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13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60A64A-D1BA-4294-9DCD-600403E85A76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42301-2D19-4AA2-8D70-E3BF56D5785D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ko-KR" altLang="en-US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랭체인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en-US" altLang="ko-KR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주요 모듈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모델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I/O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lum bright="70000" contrast="-70000"/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10DABD-DD43-4702-9DC5-6DE9C0907E58}"/>
              </a:ext>
            </a:extLst>
          </p:cNvPr>
          <p:cNvGrpSpPr/>
          <p:nvPr/>
        </p:nvGrpSpPr>
        <p:grpSpPr>
          <a:xfrm>
            <a:off x="715780" y="2220320"/>
            <a:ext cx="3370023" cy="1931078"/>
            <a:chOff x="738035" y="2031190"/>
            <a:chExt cx="3835175" cy="219263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CCED5B5-CCD9-4491-9DFF-957293D730FB}"/>
                </a:ext>
              </a:extLst>
            </p:cNvPr>
            <p:cNvSpPr/>
            <p:nvPr/>
          </p:nvSpPr>
          <p:spPr>
            <a:xfrm>
              <a:off x="1726318" y="2598268"/>
              <a:ext cx="1867281" cy="105848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Lang Chain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06067E-66D6-42F9-966C-F16A84A8E48A}"/>
                </a:ext>
              </a:extLst>
            </p:cNvPr>
            <p:cNvSpPr/>
            <p:nvPr/>
          </p:nvSpPr>
          <p:spPr>
            <a:xfrm>
              <a:off x="172631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변환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6CC88E1-BB34-46A8-B605-2CD66BDF97A7}"/>
                </a:ext>
              </a:extLst>
            </p:cNvPr>
            <p:cNvSpPr/>
            <p:nvPr/>
          </p:nvSpPr>
          <p:spPr>
            <a:xfrm>
              <a:off x="270592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r>
                <a:rPr lang="ko-KR" altLang="en-US" sz="10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임베딩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E452833-C3F2-44EC-9268-EAA963659C3B}"/>
                </a:ext>
              </a:extLst>
            </p:cNvPr>
            <p:cNvSpPr/>
            <p:nvPr/>
          </p:nvSpPr>
          <p:spPr>
            <a:xfrm>
              <a:off x="74670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endParaRPr lang="en-US" altLang="ko-KR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가져오기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7B4AFB8-BF6A-42FD-8446-18388552314A}"/>
                </a:ext>
              </a:extLst>
            </p:cNvPr>
            <p:cNvSpPr/>
            <p:nvPr/>
          </p:nvSpPr>
          <p:spPr>
            <a:xfrm>
              <a:off x="368553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벡터 저장소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6A2BD82-904A-4D25-A58B-0E9389DA7F1C}"/>
                </a:ext>
              </a:extLst>
            </p:cNvPr>
            <p:cNvSpPr/>
            <p:nvPr/>
          </p:nvSpPr>
          <p:spPr>
            <a:xfrm>
              <a:off x="738036" y="2599838"/>
              <a:ext cx="887671" cy="486919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프롬프트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E0F52B-263A-406E-9AA8-2486E46A56DB}"/>
                </a:ext>
              </a:extLst>
            </p:cNvPr>
            <p:cNvSpPr/>
            <p:nvPr/>
          </p:nvSpPr>
          <p:spPr>
            <a:xfrm>
              <a:off x="738035" y="3169829"/>
              <a:ext cx="887671" cy="486919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언어 모델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2F4C1D1-977C-4052-B1C3-2474E84DAFFC}"/>
                </a:ext>
              </a:extLst>
            </p:cNvPr>
            <p:cNvSpPr/>
            <p:nvPr/>
          </p:nvSpPr>
          <p:spPr>
            <a:xfrm>
              <a:off x="3685539" y="2599838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검색기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4ED7813-9707-4F5C-BC4E-02162B38532A}"/>
                </a:ext>
              </a:extLst>
            </p:cNvPr>
            <p:cNvSpPr/>
            <p:nvPr/>
          </p:nvSpPr>
          <p:spPr>
            <a:xfrm>
              <a:off x="3685538" y="3169829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에이전트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667652C-516E-4B87-B985-E870BA237F51}"/>
                </a:ext>
              </a:extLst>
            </p:cNvPr>
            <p:cNvSpPr/>
            <p:nvPr/>
          </p:nvSpPr>
          <p:spPr>
            <a:xfrm>
              <a:off x="1726318" y="3736907"/>
              <a:ext cx="887671" cy="4869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체인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149E808-9016-40EF-B83E-1872AD884756}"/>
                </a:ext>
              </a:extLst>
            </p:cNvPr>
            <p:cNvSpPr/>
            <p:nvPr/>
          </p:nvSpPr>
          <p:spPr>
            <a:xfrm>
              <a:off x="270592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CCC1166-ADA9-47FF-ADF7-8CBC0B6E9188}"/>
                </a:ext>
              </a:extLst>
            </p:cNvPr>
            <p:cNvSpPr/>
            <p:nvPr/>
          </p:nvSpPr>
          <p:spPr>
            <a:xfrm>
              <a:off x="738036" y="3736908"/>
              <a:ext cx="887671" cy="486919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출력 파서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4D8040D-2C25-463F-BEDB-0169A81397B5}"/>
                </a:ext>
              </a:extLst>
            </p:cNvPr>
            <p:cNvSpPr/>
            <p:nvPr/>
          </p:nvSpPr>
          <p:spPr>
            <a:xfrm>
              <a:off x="368553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Tool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0D14F51-ADB5-41CC-94FB-AEAA1D4960ED}"/>
              </a:ext>
            </a:extLst>
          </p:cNvPr>
          <p:cNvSpPr/>
          <p:nvPr/>
        </p:nvSpPr>
        <p:spPr>
          <a:xfrm>
            <a:off x="4501525" y="5771236"/>
            <a:ext cx="6798487" cy="565176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4A9925-F7DB-4E75-8C55-237A25B4E82E}"/>
              </a:ext>
            </a:extLst>
          </p:cNvPr>
          <p:cNvSpPr txBox="1"/>
          <p:nvPr/>
        </p:nvSpPr>
        <p:spPr>
          <a:xfrm>
            <a:off x="4665120" y="5930137"/>
            <a:ext cx="34050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['KT 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위즈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', ‘  LG 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트윈스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', ‘  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두산 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베어스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', ‘  NC 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다이노스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', ‘  KIA 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타이거즈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', ‘  SK 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와이번스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']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4406506"/>
            <a:ext cx="97943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I/O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역할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46707" y="4744958"/>
            <a:ext cx="3258104" cy="1159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프롬프트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사전 설정된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지정된 변수를 쉽게 넣을 수 있도록 구성한 템플릿 모듈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언어모델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포함하여 채팅모델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모델에 대한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API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호출 역할을 담당한다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출력파서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구조화된 정보를 얻고 싶을 때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파서를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이용하며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모델에  원하는 형식을 알려주고 해당 형태로 출력되도록 파싱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33DCEC-6A43-4A30-B9FF-D35E8167BC37}"/>
              </a:ext>
            </a:extLst>
          </p:cNvPr>
          <p:cNvSpPr/>
          <p:nvPr/>
        </p:nvSpPr>
        <p:spPr>
          <a:xfrm>
            <a:off x="4624774" y="5702758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실행 결과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4433688"/>
            <a:ext cx="143315" cy="143315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CF0FC03B-CC7D-4926-8BAA-AC7334704DEE}"/>
              </a:ext>
            </a:extLst>
          </p:cNvPr>
          <p:cNvSpPr/>
          <p:nvPr/>
        </p:nvSpPr>
        <p:spPr>
          <a:xfrm>
            <a:off x="0" y="667336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CA8A870-0309-47E0-A9B7-7DD6B1A398DB}"/>
              </a:ext>
            </a:extLst>
          </p:cNvPr>
          <p:cNvGrpSpPr/>
          <p:nvPr/>
        </p:nvGrpSpPr>
        <p:grpSpPr>
          <a:xfrm>
            <a:off x="4501201" y="2205837"/>
            <a:ext cx="3463291" cy="3484301"/>
            <a:chOff x="7968692" y="300856"/>
            <a:chExt cx="3463291" cy="3484301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BDEC940-5812-48DD-9BAF-C1CADA8AD8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1636" l="9988" r="94047">
                          <a14:foregroundMark x1="8390" y1="7960" x2="91889" y2="76772"/>
                          <a14:foregroundMark x1="91849" y1="91372" x2="90332" y2="91636"/>
                          <a14:backgroundMark x1="93048" y1="76606" x2="93448" y2="96970"/>
                          <a14:backgroundMark x1="93048" y1="76323" x2="96284" y2="88364"/>
                          <a14:backgroundMark x1="96284" y1="88364" x2="96165" y2="89414"/>
                          <a14:backgroundMark x1="95126" y1="79192" x2="94487" y2="90990"/>
                          <a14:backgroundMark x1="92689" y1="77131" x2="92809" y2="78828"/>
                          <a14:backgroundMark x1="92409" y1="74909" x2="93568" y2="88242"/>
                          <a14:backgroundMark x1="93568" y1="88242" x2="92529" y2="91111"/>
                          <a14:backgroundMark x1="97203" y1="78020" x2="97203" y2="78020"/>
                          <a14:backgroundMark x1="93568" y1="82869" x2="93688" y2="88768"/>
                          <a14:backgroundMark x1="93688" y1="90061" x2="93328" y2="90990"/>
                          <a14:backgroundMark x1="92529" y1="90182" x2="92529" y2="935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t="32843" r="7904" b="51912"/>
            <a:stretch/>
          </p:blipFill>
          <p:spPr>
            <a:xfrm>
              <a:off x="7968692" y="1784362"/>
              <a:ext cx="3461361" cy="615050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1DAAE7BB-9DFC-418D-84D1-ABAEECB75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1636" l="9988" r="94047">
                          <a14:foregroundMark x1="8390" y1="7960" x2="91889" y2="76772"/>
                          <a14:foregroundMark x1="91849" y1="91372" x2="90332" y2="91636"/>
                          <a14:backgroundMark x1="93048" y1="76606" x2="93448" y2="96970"/>
                          <a14:backgroundMark x1="93048" y1="76323" x2="96284" y2="88364"/>
                          <a14:backgroundMark x1="96284" y1="88364" x2="96165" y2="89414"/>
                          <a14:backgroundMark x1="95126" y1="79192" x2="94487" y2="90990"/>
                          <a14:backgroundMark x1="92689" y1="77131" x2="92809" y2="78828"/>
                          <a14:backgroundMark x1="92409" y1="74909" x2="93568" y2="88242"/>
                          <a14:backgroundMark x1="93568" y1="88242" x2="92529" y2="91111"/>
                          <a14:backgroundMark x1="97203" y1="78020" x2="97203" y2="78020"/>
                          <a14:backgroundMark x1="93568" y1="82869" x2="93688" y2="88768"/>
                          <a14:backgroundMark x1="93688" y1="90061" x2="93328" y2="90990"/>
                          <a14:backgroundMark x1="92529" y1="90182" x2="92529" y2="935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t="60158" r="7904" b="29318"/>
            <a:stretch/>
          </p:blipFill>
          <p:spPr>
            <a:xfrm>
              <a:off x="7970622" y="1360809"/>
              <a:ext cx="3461361" cy="42462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617648F5-902E-4F74-817B-D9DE369523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1636" l="9988" r="94047">
                          <a14:foregroundMark x1="8390" y1="7960" x2="91889" y2="76772"/>
                          <a14:foregroundMark x1="91849" y1="91372" x2="90332" y2="91636"/>
                          <a14:backgroundMark x1="93048" y1="76606" x2="93448" y2="96970"/>
                          <a14:backgroundMark x1="93048" y1="76323" x2="96284" y2="88364"/>
                          <a14:backgroundMark x1="96284" y1="88364" x2="96165" y2="89414"/>
                          <a14:backgroundMark x1="95126" y1="79192" x2="94487" y2="90990"/>
                          <a14:backgroundMark x1="92689" y1="77131" x2="92809" y2="78828"/>
                          <a14:backgroundMark x1="92409" y1="74909" x2="93568" y2="88242"/>
                          <a14:backgroundMark x1="93568" y1="88242" x2="92529" y2="91111"/>
                          <a14:backgroundMark x1="97203" y1="78020" x2="97203" y2="78020"/>
                          <a14:backgroundMark x1="93568" y1="82869" x2="93688" y2="88768"/>
                          <a14:backgroundMark x1="93688" y1="90061" x2="93328" y2="90990"/>
                          <a14:backgroundMark x1="92529" y1="90182" x2="92529" y2="935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t="7628" r="7904" b="66088"/>
            <a:stretch/>
          </p:blipFill>
          <p:spPr>
            <a:xfrm>
              <a:off x="7970622" y="300856"/>
              <a:ext cx="3461361" cy="1060413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9247F6CE-B800-495A-96D4-B3496078B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1636" l="9988" r="94047">
                          <a14:foregroundMark x1="8390" y1="7960" x2="91889" y2="76772"/>
                          <a14:foregroundMark x1="91849" y1="91372" x2="90332" y2="91636"/>
                          <a14:backgroundMark x1="93048" y1="76606" x2="93448" y2="96970"/>
                          <a14:backgroundMark x1="93048" y1="76323" x2="96284" y2="88364"/>
                          <a14:backgroundMark x1="96284" y1="88364" x2="96165" y2="89414"/>
                          <a14:backgroundMark x1="95126" y1="79192" x2="94487" y2="90990"/>
                          <a14:backgroundMark x1="92689" y1="77131" x2="92809" y2="78828"/>
                          <a14:backgroundMark x1="92409" y1="74909" x2="93568" y2="88242"/>
                          <a14:backgroundMark x1="93568" y1="88242" x2="92529" y2="91111"/>
                          <a14:backgroundMark x1="97203" y1="78020" x2="97203" y2="78020"/>
                          <a14:backgroundMark x1="93568" y1="82869" x2="93688" y2="88768"/>
                          <a14:backgroundMark x1="93688" y1="90061" x2="93328" y2="90990"/>
                          <a14:backgroundMark x1="92529" y1="90182" x2="92529" y2="935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t="47485" r="7904" b="40243"/>
            <a:stretch/>
          </p:blipFill>
          <p:spPr>
            <a:xfrm>
              <a:off x="7970622" y="2399708"/>
              <a:ext cx="3461361" cy="495093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6E79084C-D494-4124-A625-8EB5A60BC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0" b="91636" l="9988" r="94047">
                          <a14:foregroundMark x1="8390" y1="7960" x2="91889" y2="76772"/>
                          <a14:foregroundMark x1="91849" y1="91372" x2="90332" y2="91636"/>
                          <a14:backgroundMark x1="93048" y1="76606" x2="93448" y2="96970"/>
                          <a14:backgroundMark x1="93048" y1="76323" x2="96284" y2="88364"/>
                          <a14:backgroundMark x1="96284" y1="88364" x2="96165" y2="89414"/>
                          <a14:backgroundMark x1="95126" y1="79192" x2="94487" y2="90990"/>
                          <a14:backgroundMark x1="92689" y1="77131" x2="92809" y2="78828"/>
                          <a14:backgroundMark x1="92409" y1="74909" x2="93568" y2="88242"/>
                          <a14:backgroundMark x1="93568" y1="88242" x2="92529" y2="91111"/>
                          <a14:backgroundMark x1="97203" y1="78020" x2="97203" y2="78020"/>
                          <a14:backgroundMark x1="93568" y1="82869" x2="93688" y2="88768"/>
                          <a14:backgroundMark x1="93688" y1="90061" x2="93328" y2="90990"/>
                          <a14:backgroundMark x1="92529" y1="90182" x2="92529" y2="935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5" t="70665" r="7904" b="7352"/>
            <a:stretch/>
          </p:blipFill>
          <p:spPr>
            <a:xfrm>
              <a:off x="7970622" y="2898279"/>
              <a:ext cx="3461361" cy="886878"/>
            </a:xfrm>
            <a:prstGeom prst="rect">
              <a:avLst/>
            </a:prstGeom>
          </p:spPr>
        </p:pic>
      </p:grp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B95D879-391F-4886-B242-7118938C16A7}"/>
              </a:ext>
            </a:extLst>
          </p:cNvPr>
          <p:cNvSpPr/>
          <p:nvPr/>
        </p:nvSpPr>
        <p:spPr>
          <a:xfrm>
            <a:off x="4624774" y="2160116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endParaRPr lang="ko-KR" altLang="en-US" sz="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BDBAB7E2-5DF3-4177-BD8D-311D08CA95D3}"/>
              </a:ext>
            </a:extLst>
          </p:cNvPr>
          <p:cNvSpPr/>
          <p:nvPr/>
        </p:nvSpPr>
        <p:spPr>
          <a:xfrm>
            <a:off x="8085197" y="2211119"/>
            <a:ext cx="3229799" cy="1122856"/>
          </a:xfrm>
          <a:prstGeom prst="roundRect">
            <a:avLst>
              <a:gd name="adj" fmla="val 1191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2FA768-2F72-43DB-8A3E-BBD139BF26F8}"/>
              </a:ext>
            </a:extLst>
          </p:cNvPr>
          <p:cNvSpPr txBox="1"/>
          <p:nvPr/>
        </p:nvSpPr>
        <p:spPr>
          <a:xfrm>
            <a:off x="8245318" y="2328810"/>
            <a:ext cx="2747023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langchain.prompts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PromptTemplate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PromptTemplate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    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프롬프트 생성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template="6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개의 팀을 보여줘 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{subject}. \n{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format_instructions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}",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Input_variables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=["subject"],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partial_variables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={"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format_instructions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":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format_instructions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}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024DED2-FF53-4529-92A1-70CBA014C2B1}"/>
              </a:ext>
            </a:extLst>
          </p:cNvPr>
          <p:cNvSpPr/>
          <p:nvPr/>
        </p:nvSpPr>
        <p:spPr>
          <a:xfrm>
            <a:off x="8081337" y="3408085"/>
            <a:ext cx="3229799" cy="800120"/>
          </a:xfrm>
          <a:prstGeom prst="roundRect">
            <a:avLst>
              <a:gd name="adj" fmla="val 1191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5AC936-B111-4657-9143-7CB735184B08}"/>
              </a:ext>
            </a:extLst>
          </p:cNvPr>
          <p:cNvSpPr txBox="1"/>
          <p:nvPr/>
        </p:nvSpPr>
        <p:spPr>
          <a:xfrm>
            <a:off x="8245318" y="3482389"/>
            <a:ext cx="2747022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os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langchain.Ilms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os.environ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["OPEN_API_KEY"] = 'asda342@#@’   #openai 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키 입력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model_name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="gpt-3.5-turbo", temperature=0.0)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EA1722E3-94CA-4618-8990-C66F5DA62586}"/>
              </a:ext>
            </a:extLst>
          </p:cNvPr>
          <p:cNvSpPr/>
          <p:nvPr/>
        </p:nvSpPr>
        <p:spPr>
          <a:xfrm>
            <a:off x="8085196" y="4279658"/>
            <a:ext cx="3229799" cy="1394353"/>
          </a:xfrm>
          <a:prstGeom prst="roundRect">
            <a:avLst>
              <a:gd name="adj" fmla="val 8855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72D004-3A33-450E-8FDF-31B65BEDD3AD}"/>
              </a:ext>
            </a:extLst>
          </p:cNvPr>
          <p:cNvSpPr txBox="1"/>
          <p:nvPr/>
        </p:nvSpPr>
        <p:spPr>
          <a:xfrm>
            <a:off x="8245318" y="4386521"/>
            <a:ext cx="2872648" cy="11746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파서 초기화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output_parser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CommaSeparatedListOutputParser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()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출력 형식 지정</a:t>
            </a: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format_instructions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output_parser.get_format_instructions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()</a:t>
            </a: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fr-FR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 = llm(prompt.format(subject=query))    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출력 결과 생성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(API 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호출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parsed_result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output_parser.parse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(output)    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출력에 대한 형식 변경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print(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parsed_result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6704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01043"/>
            <a:ext cx="12192000" cy="4856957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4382426" y="2095274"/>
            <a:ext cx="7033260" cy="4370499"/>
          </a:xfrm>
          <a:prstGeom prst="roundRect">
            <a:avLst>
              <a:gd name="adj" fmla="val 12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3D252-4ED8-424C-98A3-0DBECA771BD7}"/>
              </a:ext>
            </a:extLst>
          </p:cNvPr>
          <p:cNvSpPr txBox="1"/>
          <p:nvPr/>
        </p:nvSpPr>
        <p:spPr>
          <a:xfrm>
            <a:off x="661206" y="189890"/>
            <a:ext cx="22201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en-US" altLang="ko-KR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(2/4)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DDE3-684A-4BE0-B40E-E9AB1764DB44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외부 도구를 결합하여 활용하는 필수 도구 모음으로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파이썬과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자바스크립트를 지원하며 주요 모듈은 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I/O,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연결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에이전트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툴로 구성되어 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14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60A64A-D1BA-4294-9DCD-600403E85A76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42301-2D19-4AA2-8D70-E3BF56D5785D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ko-KR" altLang="en-US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랭체인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en-US" altLang="ko-KR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주요 모듈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데이터 연결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lum bright="70000" contrast="-70000"/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110DABD-DD43-4702-9DC5-6DE9C0907E58}"/>
              </a:ext>
            </a:extLst>
          </p:cNvPr>
          <p:cNvGrpSpPr/>
          <p:nvPr/>
        </p:nvGrpSpPr>
        <p:grpSpPr>
          <a:xfrm>
            <a:off x="715780" y="2220320"/>
            <a:ext cx="3370023" cy="1931078"/>
            <a:chOff x="738035" y="2031190"/>
            <a:chExt cx="3835175" cy="2192637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2CCED5B5-CCD9-4491-9DFF-957293D730FB}"/>
                </a:ext>
              </a:extLst>
            </p:cNvPr>
            <p:cNvSpPr/>
            <p:nvPr/>
          </p:nvSpPr>
          <p:spPr>
            <a:xfrm>
              <a:off x="1726318" y="2598268"/>
              <a:ext cx="1867281" cy="105848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Lang Chain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C06067E-66D6-42F9-966C-F16A84A8E48A}"/>
                </a:ext>
              </a:extLst>
            </p:cNvPr>
            <p:cNvSpPr/>
            <p:nvPr/>
          </p:nvSpPr>
          <p:spPr>
            <a:xfrm>
              <a:off x="1726318" y="2031190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문서 변환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6CC88E1-BB34-46A8-B605-2CD66BDF97A7}"/>
                </a:ext>
              </a:extLst>
            </p:cNvPr>
            <p:cNvSpPr/>
            <p:nvPr/>
          </p:nvSpPr>
          <p:spPr>
            <a:xfrm>
              <a:off x="2705928" y="2031190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문서 </a:t>
              </a:r>
              <a:r>
                <a:rPr lang="ko-KR" altLang="en-US" sz="10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임베딩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E452833-C3F2-44EC-9268-EAA963659C3B}"/>
                </a:ext>
              </a:extLst>
            </p:cNvPr>
            <p:cNvSpPr/>
            <p:nvPr/>
          </p:nvSpPr>
          <p:spPr>
            <a:xfrm>
              <a:off x="746708" y="2031190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문서 </a:t>
              </a:r>
              <a:endParaRPr lang="en-US" altLang="ko-KR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가져오기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E7B4AFB8-BF6A-42FD-8446-18388552314A}"/>
                </a:ext>
              </a:extLst>
            </p:cNvPr>
            <p:cNvSpPr/>
            <p:nvPr/>
          </p:nvSpPr>
          <p:spPr>
            <a:xfrm>
              <a:off x="3685538" y="2031190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벡터 저장소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06A2BD82-904A-4D25-A58B-0E9389DA7F1C}"/>
                </a:ext>
              </a:extLst>
            </p:cNvPr>
            <p:cNvSpPr/>
            <p:nvPr/>
          </p:nvSpPr>
          <p:spPr>
            <a:xfrm>
              <a:off x="738036" y="259983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프롬프트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2E0F52B-263A-406E-9AA8-2486E46A56DB}"/>
                </a:ext>
              </a:extLst>
            </p:cNvPr>
            <p:cNvSpPr/>
            <p:nvPr/>
          </p:nvSpPr>
          <p:spPr>
            <a:xfrm>
              <a:off x="738035" y="3169829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언어 모델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2F4C1D1-977C-4052-B1C3-2474E84DAFFC}"/>
                </a:ext>
              </a:extLst>
            </p:cNvPr>
            <p:cNvSpPr/>
            <p:nvPr/>
          </p:nvSpPr>
          <p:spPr>
            <a:xfrm>
              <a:off x="3685539" y="2599838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검색기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4ED7813-9707-4F5C-BC4E-02162B38532A}"/>
                </a:ext>
              </a:extLst>
            </p:cNvPr>
            <p:cNvSpPr/>
            <p:nvPr/>
          </p:nvSpPr>
          <p:spPr>
            <a:xfrm>
              <a:off x="3685538" y="3169829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에이전트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0667652C-516E-4B87-B985-E870BA237F51}"/>
                </a:ext>
              </a:extLst>
            </p:cNvPr>
            <p:cNvSpPr/>
            <p:nvPr/>
          </p:nvSpPr>
          <p:spPr>
            <a:xfrm>
              <a:off x="1726318" y="3736907"/>
              <a:ext cx="887671" cy="48692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체인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149E808-9016-40EF-B83E-1872AD884756}"/>
                </a:ext>
              </a:extLst>
            </p:cNvPr>
            <p:cNvSpPr/>
            <p:nvPr/>
          </p:nvSpPr>
          <p:spPr>
            <a:xfrm>
              <a:off x="270592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CCC1166-ADA9-47FF-ADF7-8CBC0B6E9188}"/>
                </a:ext>
              </a:extLst>
            </p:cNvPr>
            <p:cNvSpPr/>
            <p:nvPr/>
          </p:nvSpPr>
          <p:spPr>
            <a:xfrm>
              <a:off x="738036" y="373690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출력 파서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E4D8040D-2C25-463F-BEDB-0169A81397B5}"/>
                </a:ext>
              </a:extLst>
            </p:cNvPr>
            <p:cNvSpPr/>
            <p:nvPr/>
          </p:nvSpPr>
          <p:spPr>
            <a:xfrm>
              <a:off x="368553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Tool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50D14F51-ADB5-41CC-94FB-AEAA1D4960ED}"/>
              </a:ext>
            </a:extLst>
          </p:cNvPr>
          <p:cNvSpPr/>
          <p:nvPr/>
        </p:nvSpPr>
        <p:spPr>
          <a:xfrm>
            <a:off x="4501525" y="4577003"/>
            <a:ext cx="6798487" cy="1759409"/>
          </a:xfrm>
          <a:prstGeom prst="roundRect">
            <a:avLst>
              <a:gd name="adj" fmla="val 2659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E4A9925-F7DB-4E75-8C55-237A25B4E82E}"/>
              </a:ext>
            </a:extLst>
          </p:cNvPr>
          <p:cNvSpPr txBox="1"/>
          <p:nvPr/>
        </p:nvSpPr>
        <p:spPr>
          <a:xfrm>
            <a:off x="4622942" y="4761491"/>
            <a:ext cx="656317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[-0.002423861287745986, -0.020224092452283546, -0.012838890727828784, -0.016638798576700427, 0.0276976655128665934</a:t>
            </a:r>
          </a:p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-0.022395469164200977, 0.02858136397298829, -0.027697665512866593, -0.027697665516786934, 0.027697667686788665934</a:t>
            </a:r>
          </a:p>
          <a:p>
            <a:pPr>
              <a:spcAft>
                <a:spcPts val="200"/>
              </a:spcAft>
            </a:pPr>
            <a:endParaRPr lang="en-US" altLang="ko-KR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-- 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중간 생략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–</a:t>
            </a:r>
          </a:p>
          <a:p>
            <a:pPr>
              <a:spcAft>
                <a:spcPts val="200"/>
              </a:spcAft>
            </a:pPr>
            <a:endParaRPr lang="en-US" altLang="ko-KR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0.03756985054213939, 0.020135722978800404, -0.017421502554564903, 0.006280578183641354, 0.005, 0.02769766551245665934</a:t>
            </a:r>
          </a:p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510497351905817, 0.0276976655128665934, 0.027697665233232465934, 0.0276976675856665934, 0.027697665569996796934]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4406506"/>
            <a:ext cx="120866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데이터 연결의 역할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46707" y="4713280"/>
            <a:ext cx="3258104" cy="17389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문서 가져오기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(document loaders)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출처에서 문서를 가져오는 것에 해당한다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문서 변환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(document transformers)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입력 데이터를 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청크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(chunk)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로 분할하거나  다시 결합하는 작업을 쉽게 수행할 수 있는 기능을 제공한다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저장소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(vector stores)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: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입력 텍스트를 벡터로 변환하고 변환된 벡터를 저장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관리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검색할 수 있는 기능을 제공한다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검색기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(retrievers) :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언어 모델과 결합할 관련 문서를 가져오기 위한 것으로 정보 검색하고 반환하는 모델을 가리킨다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33DCEC-6A43-4A30-B9FF-D35E8167BC37}"/>
              </a:ext>
            </a:extLst>
          </p:cNvPr>
          <p:cNvSpPr/>
          <p:nvPr/>
        </p:nvSpPr>
        <p:spPr>
          <a:xfrm>
            <a:off x="4622942" y="4495090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실행 결과</a:t>
            </a:r>
          </a:p>
        </p:txBody>
      </p:sp>
      <p:sp>
        <p:nvSpPr>
          <p:cNvPr id="72" name="말풍선: 모서리가 둥근 사각형 71">
            <a:extLst>
              <a:ext uri="{FF2B5EF4-FFF2-40B4-BE49-F238E27FC236}">
                <a16:creationId xmlns:a16="http://schemas.microsoft.com/office/drawing/2014/main" id="{75ED025F-D4CA-40C2-8648-DEDB8890980A}"/>
              </a:ext>
            </a:extLst>
          </p:cNvPr>
          <p:cNvSpPr/>
          <p:nvPr/>
        </p:nvSpPr>
        <p:spPr>
          <a:xfrm>
            <a:off x="8066743" y="2220321"/>
            <a:ext cx="3229799" cy="895143"/>
          </a:xfrm>
          <a:prstGeom prst="wedgeRoundRectCallout">
            <a:avLst>
              <a:gd name="adj1" fmla="val -49229"/>
              <a:gd name="adj2" fmla="val 29152"/>
              <a:gd name="adj3" fmla="val 16667"/>
            </a:avLst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3" name="말풍선: 모서리가 둥근 사각형 72">
            <a:extLst>
              <a:ext uri="{FF2B5EF4-FFF2-40B4-BE49-F238E27FC236}">
                <a16:creationId xmlns:a16="http://schemas.microsoft.com/office/drawing/2014/main" id="{C582419C-ADF5-4C47-8769-A08E9D2E215F}"/>
              </a:ext>
            </a:extLst>
          </p:cNvPr>
          <p:cNvSpPr/>
          <p:nvPr/>
        </p:nvSpPr>
        <p:spPr>
          <a:xfrm>
            <a:off x="8066743" y="3195246"/>
            <a:ext cx="3229799" cy="1188030"/>
          </a:xfrm>
          <a:prstGeom prst="wedgeRoundRectCallout">
            <a:avLst>
              <a:gd name="adj1" fmla="val -49441"/>
              <a:gd name="adj2" fmla="val -8804"/>
              <a:gd name="adj3" fmla="val 16667"/>
            </a:avLst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2FA768-2F72-43DB-8A3E-BBD139BF26F8}"/>
              </a:ext>
            </a:extLst>
          </p:cNvPr>
          <p:cNvSpPr txBox="1"/>
          <p:nvPr/>
        </p:nvSpPr>
        <p:spPr>
          <a:xfrm>
            <a:off x="8245318" y="2339208"/>
            <a:ext cx="2940798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langchain.document_loaders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PyPDFLoader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PyPDFLoader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통해 파일을 불러옴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loader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PyPDFLoader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("e:/data/The_Tom_Sawyer,pdf")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document = loader. Load()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document[5].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page_content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[:5000] # PDF 6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페이지 중 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5,000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글자 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5AC936-B111-4657-9143-7CB735184B08}"/>
              </a:ext>
            </a:extLst>
          </p:cNvPr>
          <p:cNvSpPr txBox="1"/>
          <p:nvPr/>
        </p:nvSpPr>
        <p:spPr>
          <a:xfrm>
            <a:off x="8245318" y="3337226"/>
            <a:ext cx="2888144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langchain.embeddings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OpenAIEmbeddings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langchain.vectorstores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FAISS # 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파이스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데이터베이스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embeddings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OpenAIEmbeddings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() # 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처리</a:t>
            </a: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db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FAISS.from_documents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(document, embeddings) 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벡터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DB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저장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retriever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docsearch.as_retriever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()</a:t>
            </a:r>
            <a:endParaRPr lang="ko-KR" altLang="en-US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print(embeddings)</a:t>
            </a: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4433688"/>
            <a:ext cx="143315" cy="14331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355DCF1-FCCD-4E4E-98C3-9FCF6D7BE8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7" b="89928" l="8732" r="91377">
                        <a14:foregroundMark x1="10797" y1="13017" x2="8551" y2="24897"/>
                        <a14:foregroundMark x1="8551" y1="24897" x2="8768" y2="87242"/>
                        <a14:foregroundMark x1="8768" y1="87242" x2="10942" y2="88430"/>
                        <a14:foregroundMark x1="89746" y1="12655" x2="91848" y2="19576"/>
                        <a14:foregroundMark x1="91848" y1="19576" x2="91377" y2="83884"/>
                        <a14:foregroundMark x1="91377" y1="83884" x2="89420" y2="87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92" b="12988"/>
          <a:stretch/>
        </p:blipFill>
        <p:spPr>
          <a:xfrm>
            <a:off x="4177965" y="2220320"/>
            <a:ext cx="4077699" cy="2162956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B95D879-391F-4886-B242-7118938C16A7}"/>
              </a:ext>
            </a:extLst>
          </p:cNvPr>
          <p:cNvSpPr/>
          <p:nvPr/>
        </p:nvSpPr>
        <p:spPr>
          <a:xfrm>
            <a:off x="4624774" y="2160116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endParaRPr lang="ko-KR" altLang="en-US" sz="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526EFD9-7AAE-49B0-B2D1-051A8FB9C02C}"/>
              </a:ext>
            </a:extLst>
          </p:cNvPr>
          <p:cNvSpPr/>
          <p:nvPr/>
        </p:nvSpPr>
        <p:spPr>
          <a:xfrm>
            <a:off x="0" y="667336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E6D5DD-D3FF-444A-81F0-8710D3107590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Ⅳ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2009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01043"/>
            <a:ext cx="12192000" cy="4856957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4382426" y="2095274"/>
            <a:ext cx="7033260" cy="4370499"/>
          </a:xfrm>
          <a:prstGeom prst="roundRect">
            <a:avLst>
              <a:gd name="adj" fmla="val 12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3D252-4ED8-424C-98A3-0DBECA771BD7}"/>
              </a:ext>
            </a:extLst>
          </p:cNvPr>
          <p:cNvSpPr txBox="1"/>
          <p:nvPr/>
        </p:nvSpPr>
        <p:spPr>
          <a:xfrm>
            <a:off x="661206" y="189890"/>
            <a:ext cx="22201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en-US" altLang="ko-KR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(3/4)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DDE3-684A-4BE0-B40E-E9AB1764DB44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외부 도구를 결합하여 활용하는 필수 도구 모음으로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파이썬과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자바스크립트를 지원하며 주요 모듈은 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I/O,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연결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에이전트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툴로 구성되어 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15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60A64A-D1BA-4294-9DCD-600403E85A76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42301-2D19-4AA2-8D70-E3BF56D5785D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ko-KR" altLang="en-US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랭체인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en-US" altLang="ko-KR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주요 모듈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체인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lum bright="70000" contrast="-70000"/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4406506"/>
            <a:ext cx="81753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체인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(Chain)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46707" y="4713280"/>
            <a:ext cx="3258104" cy="7643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체인은 말 그대로 여러 개의 구성 요소를 조합해서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하나의 파이프라인을 구성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해주는 역할을 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질문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 입력되면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LLM1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LLM2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거쳐서 텍스트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결과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 생성되는 일련의 과정을 구성하여 준다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4433688"/>
            <a:ext cx="143315" cy="14331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E27E49-43DC-4085-BA2E-DAEA30A9517E}"/>
              </a:ext>
            </a:extLst>
          </p:cNvPr>
          <p:cNvGrpSpPr/>
          <p:nvPr/>
        </p:nvGrpSpPr>
        <p:grpSpPr>
          <a:xfrm>
            <a:off x="715780" y="2220320"/>
            <a:ext cx="3370023" cy="1931078"/>
            <a:chOff x="738035" y="2031190"/>
            <a:chExt cx="3835175" cy="219263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793F470-3EA2-44FB-A0D1-1F449DA288D5}"/>
                </a:ext>
              </a:extLst>
            </p:cNvPr>
            <p:cNvSpPr/>
            <p:nvPr/>
          </p:nvSpPr>
          <p:spPr>
            <a:xfrm>
              <a:off x="1726318" y="2598268"/>
              <a:ext cx="1867281" cy="105848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Lang Chain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39FAF08-2691-4547-8E3B-7D940E6F0D4C}"/>
                </a:ext>
              </a:extLst>
            </p:cNvPr>
            <p:cNvSpPr/>
            <p:nvPr/>
          </p:nvSpPr>
          <p:spPr>
            <a:xfrm>
              <a:off x="172631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변환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14B49AF-4191-48E1-ABB6-9B67FB289048}"/>
                </a:ext>
              </a:extLst>
            </p:cNvPr>
            <p:cNvSpPr/>
            <p:nvPr/>
          </p:nvSpPr>
          <p:spPr>
            <a:xfrm>
              <a:off x="270592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r>
                <a:rPr lang="ko-KR" altLang="en-US" sz="10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임베딩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3B15442-A3AB-4CBB-AEC0-8F8BDE68C660}"/>
                </a:ext>
              </a:extLst>
            </p:cNvPr>
            <p:cNvSpPr/>
            <p:nvPr/>
          </p:nvSpPr>
          <p:spPr>
            <a:xfrm>
              <a:off x="74670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endParaRPr lang="en-US" altLang="ko-KR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가져오기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B70BFE7-4B3D-4AD8-A90C-ACF77ECFED5D}"/>
                </a:ext>
              </a:extLst>
            </p:cNvPr>
            <p:cNvSpPr/>
            <p:nvPr/>
          </p:nvSpPr>
          <p:spPr>
            <a:xfrm>
              <a:off x="368553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벡터 저장소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183F362-848C-41D0-9532-04978E616ED2}"/>
                </a:ext>
              </a:extLst>
            </p:cNvPr>
            <p:cNvSpPr/>
            <p:nvPr/>
          </p:nvSpPr>
          <p:spPr>
            <a:xfrm>
              <a:off x="738036" y="259983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프롬프트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86D87B8-0FA9-4DEE-AF86-5F136A459043}"/>
                </a:ext>
              </a:extLst>
            </p:cNvPr>
            <p:cNvSpPr/>
            <p:nvPr/>
          </p:nvSpPr>
          <p:spPr>
            <a:xfrm>
              <a:off x="738035" y="3169829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언어 모델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69FD144-8079-41C0-BC56-C7C8B80D3DB2}"/>
                </a:ext>
              </a:extLst>
            </p:cNvPr>
            <p:cNvSpPr/>
            <p:nvPr/>
          </p:nvSpPr>
          <p:spPr>
            <a:xfrm>
              <a:off x="3685539" y="2599838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검색기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B16BFAB-A0EF-4F79-B34D-63140914BF44}"/>
                </a:ext>
              </a:extLst>
            </p:cNvPr>
            <p:cNvSpPr/>
            <p:nvPr/>
          </p:nvSpPr>
          <p:spPr>
            <a:xfrm>
              <a:off x="3685538" y="3169829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에이전트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D88BC14-8693-454D-B5ED-C264286BDF90}"/>
                </a:ext>
              </a:extLst>
            </p:cNvPr>
            <p:cNvSpPr/>
            <p:nvPr/>
          </p:nvSpPr>
          <p:spPr>
            <a:xfrm>
              <a:off x="1726318" y="3736907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체인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76BBAFD-0363-41CB-B8EF-C1BCE3F62F2B}"/>
                </a:ext>
              </a:extLst>
            </p:cNvPr>
            <p:cNvSpPr/>
            <p:nvPr/>
          </p:nvSpPr>
          <p:spPr>
            <a:xfrm>
              <a:off x="270592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F8778DE-4ACE-4849-A284-9A44E6961BA0}"/>
                </a:ext>
              </a:extLst>
            </p:cNvPr>
            <p:cNvSpPr/>
            <p:nvPr/>
          </p:nvSpPr>
          <p:spPr>
            <a:xfrm>
              <a:off x="738036" y="373690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출력 파서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4218DB6-BE92-4E67-807C-678AB0268FF3}"/>
                </a:ext>
              </a:extLst>
            </p:cNvPr>
            <p:cNvSpPr/>
            <p:nvPr/>
          </p:nvSpPr>
          <p:spPr>
            <a:xfrm>
              <a:off x="3685538" y="3736907"/>
              <a:ext cx="887671" cy="48692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Tool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2E437D7D-5102-487C-89E6-1CCFF8D9E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17" y="5605991"/>
            <a:ext cx="643239" cy="7225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65EF125-7B63-46C4-A64F-18424074E02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712" b="73411" l="15480" r="90609">
                        <a14:foregroundMark x1="16000" y1="18947" x2="80000" y2="69474"/>
                        <a14:foregroundMark x1="80000" y1="69474" x2="82667" y2="69474"/>
                      </a14:backgroundRemoval>
                    </a14:imgEffect>
                  </a14:imgLayer>
                </a14:imgProps>
              </a:ext>
            </a:extLst>
          </a:blip>
          <a:srcRect l="6089" t="5125" b="19002"/>
          <a:stretch/>
        </p:blipFill>
        <p:spPr>
          <a:xfrm>
            <a:off x="1598044" y="5608745"/>
            <a:ext cx="700661" cy="717034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5207283-BD81-4DAF-8DC6-DB2138C11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177" y="5605991"/>
            <a:ext cx="643239" cy="722543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56C70467-682F-4FD2-A0D2-36322F8A83F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2712" b="73411" l="15480" r="90609">
                        <a14:foregroundMark x1="18667" y1="13684" x2="57333" y2="56842"/>
                        <a14:foregroundMark x1="57333" y1="56842" x2="84000" y2="69474"/>
                      </a14:backgroundRemoval>
                    </a14:imgEffect>
                  </a14:imgLayer>
                </a14:imgProps>
              </a:ext>
            </a:extLst>
          </a:blip>
          <a:srcRect l="6089" t="5125" b="19002"/>
          <a:stretch/>
        </p:blipFill>
        <p:spPr>
          <a:xfrm>
            <a:off x="2500138" y="5608745"/>
            <a:ext cx="700661" cy="71703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D17B54-BFB1-45DD-A539-545D61BEE39E}"/>
              </a:ext>
            </a:extLst>
          </p:cNvPr>
          <p:cNvSpPr/>
          <p:nvPr/>
        </p:nvSpPr>
        <p:spPr>
          <a:xfrm>
            <a:off x="0" y="665952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682C831-7E31-412E-81B8-31847866BA60}"/>
              </a:ext>
            </a:extLst>
          </p:cNvPr>
          <p:cNvSpPr/>
          <p:nvPr/>
        </p:nvSpPr>
        <p:spPr>
          <a:xfrm>
            <a:off x="4501525" y="5771236"/>
            <a:ext cx="6798487" cy="565176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46AD01-06AD-4FE3-9EBD-586F5CE377F7}"/>
              </a:ext>
            </a:extLst>
          </p:cNvPr>
          <p:cNvSpPr txBox="1"/>
          <p:nvPr/>
        </p:nvSpPr>
        <p:spPr>
          <a:xfrm>
            <a:off x="4665120" y="5930137"/>
            <a:ext cx="60869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{…  ‘summary’:  ‘</a:t>
            </a:r>
            <a:r>
              <a:rPr lang="ko-KR" altLang="en-US" sz="10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랭체인은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언어 모델을 위한 통합 라이브러리와 도구 모음으로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협업과 확장성을 강화하여 머신 러닝 모델의 개발과 활용을 용이하게 합니다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.}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F4365B0-900F-4EF7-9E7C-49968CB0482D}"/>
              </a:ext>
            </a:extLst>
          </p:cNvPr>
          <p:cNvSpPr/>
          <p:nvPr/>
        </p:nvSpPr>
        <p:spPr>
          <a:xfrm>
            <a:off x="4624774" y="5702758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실행 결과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C21494-330E-4F16-A11A-41FAB90F513E}"/>
              </a:ext>
            </a:extLst>
          </p:cNvPr>
          <p:cNvSpPr/>
          <p:nvPr/>
        </p:nvSpPr>
        <p:spPr>
          <a:xfrm>
            <a:off x="8051890" y="2230001"/>
            <a:ext cx="3229799" cy="2140577"/>
          </a:xfrm>
          <a:prstGeom prst="roundRect">
            <a:avLst>
              <a:gd name="adj" fmla="val 7095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2FA768-2F72-43DB-8A3E-BBD139BF26F8}"/>
              </a:ext>
            </a:extLst>
          </p:cNvPr>
          <p:cNvSpPr txBox="1"/>
          <p:nvPr/>
        </p:nvSpPr>
        <p:spPr>
          <a:xfrm>
            <a:off x="8257758" y="2366268"/>
            <a:ext cx="3270826" cy="1841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프롬프트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 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정의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pmpt1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PromptTemplate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input_variables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=['sentence'],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template="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문장을 한글로 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번역하시오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\n\n{sentence}"</a:t>
            </a: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1: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번역에 대한 모델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chain1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prompt=pmpt1,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output_key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="translation")</a:t>
            </a: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프롬프트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2 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정의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pmpt2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PromptTemplate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from_template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"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문장을 한 문장으로 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요약하시오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\n\n[translation]}"</a:t>
            </a: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2: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요약에 대한 모델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chain2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prompt=pmpt2,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output_key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="summary"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0FC810-B9DE-4834-AB17-9555C67DFFEC}"/>
              </a:ext>
            </a:extLst>
          </p:cNvPr>
          <p:cNvSpPr/>
          <p:nvPr/>
        </p:nvSpPr>
        <p:spPr>
          <a:xfrm>
            <a:off x="8051890" y="4481494"/>
            <a:ext cx="3229799" cy="1095898"/>
          </a:xfrm>
          <a:prstGeom prst="roundRect">
            <a:avLst>
              <a:gd name="adj" fmla="val 1358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5AC936-B111-4657-9143-7CB735184B08}"/>
              </a:ext>
            </a:extLst>
          </p:cNvPr>
          <p:cNvSpPr txBox="1"/>
          <p:nvPr/>
        </p:nvSpPr>
        <p:spPr>
          <a:xfrm>
            <a:off x="8257758" y="4590822"/>
            <a:ext cx="2888144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langchain.chains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SequentialChain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all_chain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SequentialChain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	chains=[chain1, chain2],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	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input_variables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=['sentence’],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	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output_variables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=['translation', 'summary’]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D94447-B051-46CB-A75A-ADC1E1669CC3}"/>
              </a:ext>
            </a:extLst>
          </p:cNvPr>
          <p:cNvSpPr txBox="1"/>
          <p:nvPr/>
        </p:nvSpPr>
        <p:spPr>
          <a:xfrm>
            <a:off x="1717774" y="5874929"/>
            <a:ext cx="4287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i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LLM1</a:t>
            </a:r>
            <a:endParaRPr lang="ko-KR" altLang="en-US" sz="1200" b="1" i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E29AA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3A81DE-DDFB-4430-B1DE-752946124BB3}"/>
              </a:ext>
            </a:extLst>
          </p:cNvPr>
          <p:cNvSpPr txBox="1"/>
          <p:nvPr/>
        </p:nvSpPr>
        <p:spPr>
          <a:xfrm>
            <a:off x="2622073" y="5874929"/>
            <a:ext cx="4287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i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LLM2</a:t>
            </a:r>
            <a:endParaRPr lang="ko-KR" altLang="en-US" sz="1200" b="1" i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E29AA"/>
              </a:solidFill>
              <a:latin typeface="+mj-ea"/>
              <a:ea typeface="+mj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2E18815-D315-4A9F-8796-DCC2E16B80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6" b="94286" l="10000" r="90000">
                        <a14:foregroundMark x1="35000" y1="94286" x2="30909" y2="92245"/>
                        <a14:foregroundMark x1="29091" y1="86939" x2="18636" y2="79184"/>
                        <a14:backgroundMark x1="90909" y1="55510" x2="89545" y2="62857"/>
                      </a14:backgroundRemoval>
                    </a14:imgEffect>
                  </a14:imgLayer>
                </a14:imgProps>
              </a:ext>
            </a:extLst>
          </a:blip>
          <a:srcRect l="12482" t="73473" r="61802" b="1241"/>
          <a:stretch/>
        </p:blipFill>
        <p:spPr>
          <a:xfrm>
            <a:off x="1619592" y="5616075"/>
            <a:ext cx="637472" cy="7097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2FB340E-074D-4171-A226-52FB93BF265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96" b="94286" l="10000" r="90000">
                        <a14:foregroundMark x1="35000" y1="94286" x2="30909" y2="92245"/>
                        <a14:foregroundMark x1="29091" y1="86939" x2="18636" y2="79184"/>
                        <a14:backgroundMark x1="90909" y1="55510" x2="89545" y2="62857"/>
                      </a14:backgroundRemoval>
                    </a14:imgEffect>
                  </a14:imgLayer>
                </a14:imgProps>
              </a:ext>
            </a:extLst>
          </a:blip>
          <a:srcRect l="12482" t="73473" r="61802" b="1241"/>
          <a:stretch/>
        </p:blipFill>
        <p:spPr>
          <a:xfrm>
            <a:off x="2532077" y="5616075"/>
            <a:ext cx="637472" cy="7097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EEBBC74D-3A6B-4023-8F70-3247C5074FB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25" y="5750588"/>
            <a:ext cx="433349" cy="433349"/>
          </a:xfrm>
          <a:prstGeom prst="rect">
            <a:avLst/>
          </a:prstGeom>
        </p:spPr>
      </p:pic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79D2ED6-086B-4910-988A-B41B7BA19A07}"/>
              </a:ext>
            </a:extLst>
          </p:cNvPr>
          <p:cNvSpPr/>
          <p:nvPr/>
        </p:nvSpPr>
        <p:spPr>
          <a:xfrm rot="5400000">
            <a:off x="1355285" y="5901024"/>
            <a:ext cx="307387" cy="128015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이등변 삼각형 65">
            <a:extLst>
              <a:ext uri="{FF2B5EF4-FFF2-40B4-BE49-F238E27FC236}">
                <a16:creationId xmlns:a16="http://schemas.microsoft.com/office/drawing/2014/main" id="{BDC5AF34-C199-4C41-8CFC-DD28491D23CE}"/>
              </a:ext>
            </a:extLst>
          </p:cNvPr>
          <p:cNvSpPr/>
          <p:nvPr/>
        </p:nvSpPr>
        <p:spPr>
          <a:xfrm rot="5400000">
            <a:off x="3126195" y="5898269"/>
            <a:ext cx="307387" cy="128015"/>
          </a:xfrm>
          <a:prstGeom prst="triangle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4BC452F-4329-401A-9EBE-2CB9E3DB901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76" b="91438" l="9972" r="91390">
                        <a14:foregroundMark x1="7649" y1="8199" x2="79255" y2="82674"/>
                        <a14:foregroundMark x1="79255" y1="82674" x2="86704" y2="86228"/>
                        <a14:foregroundMark x1="86704" y1="86228" x2="91390" y2="91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58" r="6525"/>
          <a:stretch/>
        </p:blipFill>
        <p:spPr>
          <a:xfrm>
            <a:off x="4201027" y="2223561"/>
            <a:ext cx="3735639" cy="3664032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B95D879-391F-4886-B242-7118938C16A7}"/>
              </a:ext>
            </a:extLst>
          </p:cNvPr>
          <p:cNvSpPr/>
          <p:nvPr/>
        </p:nvSpPr>
        <p:spPr>
          <a:xfrm>
            <a:off x="4624774" y="2160116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endParaRPr lang="ko-KR" altLang="en-US" sz="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1953CE-0EE1-4AC0-865F-8E40EF2313F5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Ⅳ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29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001043"/>
            <a:ext cx="12192000" cy="4856957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4382426" y="2095274"/>
            <a:ext cx="7033260" cy="4370499"/>
          </a:xfrm>
          <a:prstGeom prst="roundRect">
            <a:avLst>
              <a:gd name="adj" fmla="val 122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3D252-4ED8-424C-98A3-0DBECA771BD7}"/>
              </a:ext>
            </a:extLst>
          </p:cNvPr>
          <p:cNvSpPr txBox="1"/>
          <p:nvPr/>
        </p:nvSpPr>
        <p:spPr>
          <a:xfrm>
            <a:off x="661206" y="189890"/>
            <a:ext cx="2220160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en-US" altLang="ko-KR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(4/4)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4DDDE3-684A-4BE0-B40E-E9AB1764DB44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외부 도구를 결합하여 활용하는 필수 도구 모음으로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파이썬과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자바스크립트를 지원하며 주요 모듈은 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I/O,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연결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에이전트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툴로 구성되어 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16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60A64A-D1BA-4294-9DCD-600403E85A76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42301-2D19-4AA2-8D70-E3BF56D5785D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ko-KR" altLang="en-US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랭체인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</a:t>
            </a:r>
            <a:r>
              <a:rPr lang="en-US" altLang="ko-KR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주요 모듈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: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메모리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16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에어전트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lum bright="70000" contrast="-70000"/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4406506"/>
            <a:ext cx="126156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메모리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에이전트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툴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46707" y="4713280"/>
            <a:ext cx="3258104" cy="1343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컨텍스트에 의존하여 정확한 응답을 제공하는데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 모듈은 간단한 메커니즘을 통해 대화의 기록을 유지한다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171450" indent="-171450">
              <a:spcAft>
                <a:spcPts val="200"/>
              </a:spcAft>
              <a:buFontTx/>
              <a:buChar char="-"/>
            </a:pP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에어전트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에이전트는 주어진 도구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(Tools)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로 작업과 순서를 결정하고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툴은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학습되지 않은 외부 영역의 리소스로 작업을 수행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4433688"/>
            <a:ext cx="143315" cy="14331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2E27E49-43DC-4085-BA2E-DAEA30A9517E}"/>
              </a:ext>
            </a:extLst>
          </p:cNvPr>
          <p:cNvGrpSpPr/>
          <p:nvPr/>
        </p:nvGrpSpPr>
        <p:grpSpPr>
          <a:xfrm>
            <a:off x="715780" y="2220320"/>
            <a:ext cx="3370023" cy="1931078"/>
            <a:chOff x="738035" y="2031190"/>
            <a:chExt cx="3835175" cy="2192637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793F470-3EA2-44FB-A0D1-1F449DA288D5}"/>
                </a:ext>
              </a:extLst>
            </p:cNvPr>
            <p:cNvSpPr/>
            <p:nvPr/>
          </p:nvSpPr>
          <p:spPr>
            <a:xfrm>
              <a:off x="1726318" y="2598268"/>
              <a:ext cx="1867281" cy="1058481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Lang Chain</a:t>
              </a:r>
              <a:endParaRPr lang="ko-KR" altLang="en-US" sz="1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39FAF08-2691-4547-8E3B-7D940E6F0D4C}"/>
                </a:ext>
              </a:extLst>
            </p:cNvPr>
            <p:cNvSpPr/>
            <p:nvPr/>
          </p:nvSpPr>
          <p:spPr>
            <a:xfrm>
              <a:off x="172631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변환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14B49AF-4191-48E1-ABB6-9B67FB289048}"/>
                </a:ext>
              </a:extLst>
            </p:cNvPr>
            <p:cNvSpPr/>
            <p:nvPr/>
          </p:nvSpPr>
          <p:spPr>
            <a:xfrm>
              <a:off x="270592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r>
                <a:rPr lang="ko-KR" altLang="en-US" sz="1000" b="1" spc="-15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임베딩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03B15442-A3AB-4CBB-AEC0-8F8BDE68C660}"/>
                </a:ext>
              </a:extLst>
            </p:cNvPr>
            <p:cNvSpPr/>
            <p:nvPr/>
          </p:nvSpPr>
          <p:spPr>
            <a:xfrm>
              <a:off x="74670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문서 </a:t>
              </a:r>
              <a:endParaRPr lang="en-US" altLang="ko-KR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가져오기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5B70BFE7-4B3D-4AD8-A90C-ACF77ECFED5D}"/>
                </a:ext>
              </a:extLst>
            </p:cNvPr>
            <p:cNvSpPr/>
            <p:nvPr/>
          </p:nvSpPr>
          <p:spPr>
            <a:xfrm>
              <a:off x="3685538" y="2031190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벡터 저장소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183F362-848C-41D0-9532-04978E616ED2}"/>
                </a:ext>
              </a:extLst>
            </p:cNvPr>
            <p:cNvSpPr/>
            <p:nvPr/>
          </p:nvSpPr>
          <p:spPr>
            <a:xfrm>
              <a:off x="738036" y="259983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프롬프트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A86D87B8-0FA9-4DEE-AF86-5F136A459043}"/>
                </a:ext>
              </a:extLst>
            </p:cNvPr>
            <p:cNvSpPr/>
            <p:nvPr/>
          </p:nvSpPr>
          <p:spPr>
            <a:xfrm>
              <a:off x="738035" y="3169829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언어 모델</a:t>
              </a: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169FD144-8079-41C0-BC56-C7C8B80D3DB2}"/>
                </a:ext>
              </a:extLst>
            </p:cNvPr>
            <p:cNvSpPr/>
            <p:nvPr/>
          </p:nvSpPr>
          <p:spPr>
            <a:xfrm>
              <a:off x="3685539" y="2599838"/>
              <a:ext cx="887671" cy="48692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검색기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1B16BFAB-A0EF-4F79-B34D-63140914BF44}"/>
                </a:ext>
              </a:extLst>
            </p:cNvPr>
            <p:cNvSpPr/>
            <p:nvPr/>
          </p:nvSpPr>
          <p:spPr>
            <a:xfrm>
              <a:off x="3685538" y="3169829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에이전트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D88BC14-8693-454D-B5ED-C264286BDF90}"/>
                </a:ext>
              </a:extLst>
            </p:cNvPr>
            <p:cNvSpPr/>
            <p:nvPr/>
          </p:nvSpPr>
          <p:spPr>
            <a:xfrm>
              <a:off x="1726318" y="3736907"/>
              <a:ext cx="887671" cy="486920"/>
            </a:xfrm>
            <a:prstGeom prst="roundRect">
              <a:avLst/>
            </a:prstGeom>
            <a:solidFill>
              <a:srgbClr val="D9D9D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체인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76BBAFD-0363-41CB-B8EF-C1BCE3F62F2B}"/>
                </a:ext>
              </a:extLst>
            </p:cNvPr>
            <p:cNvSpPr/>
            <p:nvPr/>
          </p:nvSpPr>
          <p:spPr>
            <a:xfrm>
              <a:off x="2705928" y="3736907"/>
              <a:ext cx="887671" cy="486920"/>
            </a:xfrm>
            <a:prstGeom prst="roundRect">
              <a:avLst/>
            </a:prstGeom>
            <a:solidFill>
              <a:srgbClr val="1756BD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메모리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F8778DE-4ACE-4849-A284-9A44E6961BA0}"/>
                </a:ext>
              </a:extLst>
            </p:cNvPr>
            <p:cNvSpPr/>
            <p:nvPr/>
          </p:nvSpPr>
          <p:spPr>
            <a:xfrm>
              <a:off x="738036" y="3736908"/>
              <a:ext cx="887671" cy="486919"/>
            </a:xfrm>
            <a:prstGeom prst="roundRect">
              <a:avLst/>
            </a:prstGeom>
            <a:solidFill>
              <a:schemeClr val="tx1">
                <a:lumMod val="10000"/>
                <a:lumOff val="90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+mj-ea"/>
                  <a:ea typeface="+mj-ea"/>
                </a:rPr>
                <a:t>출력 파서</a:t>
              </a: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04218DB6-BE92-4E67-807C-678AB0268FF3}"/>
                </a:ext>
              </a:extLst>
            </p:cNvPr>
            <p:cNvSpPr/>
            <p:nvPr/>
          </p:nvSpPr>
          <p:spPr>
            <a:xfrm>
              <a:off x="3685538" y="3736907"/>
              <a:ext cx="887671" cy="486920"/>
            </a:xfrm>
            <a:prstGeom prst="roundRect">
              <a:avLst/>
            </a:prstGeom>
            <a:solidFill>
              <a:srgbClr val="003399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Tool</a:t>
              </a:r>
              <a:endParaRPr lang="ko-KR" altLang="en-US" sz="10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9D17B54-BFB1-45DD-A539-545D61BEE39E}"/>
              </a:ext>
            </a:extLst>
          </p:cNvPr>
          <p:cNvSpPr/>
          <p:nvPr/>
        </p:nvSpPr>
        <p:spPr>
          <a:xfrm>
            <a:off x="0" y="665952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682C831-7E31-412E-81B8-31847866BA60}"/>
              </a:ext>
            </a:extLst>
          </p:cNvPr>
          <p:cNvSpPr/>
          <p:nvPr/>
        </p:nvSpPr>
        <p:spPr>
          <a:xfrm>
            <a:off x="4501525" y="5488673"/>
            <a:ext cx="6798487" cy="847739"/>
          </a:xfrm>
          <a:prstGeom prst="roundRect">
            <a:avLst>
              <a:gd name="adj" fmla="val 703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846AD01-06AD-4FE3-9EBD-586F5CE377F7}"/>
              </a:ext>
            </a:extLst>
          </p:cNvPr>
          <p:cNvSpPr txBox="1"/>
          <p:nvPr/>
        </p:nvSpPr>
        <p:spPr>
          <a:xfrm>
            <a:off x="4624774" y="5655391"/>
            <a:ext cx="608693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{  ‘Final Answer :  ‘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오바마는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1961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8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월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4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일에 태어났으므로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현재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(2024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4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월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 62</a:t>
            </a:r>
            <a:r>
              <a:rPr lang="ko-KR" altLang="en-US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세입니다</a:t>
            </a:r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‘ }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F4365B0-900F-4EF7-9E7C-49968CB0482D}"/>
              </a:ext>
            </a:extLst>
          </p:cNvPr>
          <p:cNvSpPr/>
          <p:nvPr/>
        </p:nvSpPr>
        <p:spPr>
          <a:xfrm>
            <a:off x="4624774" y="5416453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실행 결과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E5C21494-330E-4F16-A11A-41FAB90F513E}"/>
              </a:ext>
            </a:extLst>
          </p:cNvPr>
          <p:cNvSpPr/>
          <p:nvPr/>
        </p:nvSpPr>
        <p:spPr>
          <a:xfrm>
            <a:off x="8051890" y="2230002"/>
            <a:ext cx="3229799" cy="1240040"/>
          </a:xfrm>
          <a:prstGeom prst="roundRect">
            <a:avLst>
              <a:gd name="adj" fmla="val 1191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2FA768-2F72-43DB-8A3E-BBD139BF26F8}"/>
              </a:ext>
            </a:extLst>
          </p:cNvPr>
          <p:cNvSpPr txBox="1"/>
          <p:nvPr/>
        </p:nvSpPr>
        <p:spPr>
          <a:xfrm>
            <a:off x="8257758" y="2366268"/>
            <a:ext cx="3270826" cy="6412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Ilms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OpenAI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()</a:t>
            </a:r>
          </a:p>
          <a:p>
            <a:pPr>
              <a:spcAft>
                <a:spcPts val="200"/>
              </a:spcAft>
            </a:pP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ConversationChain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conversation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ConversationChain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verbose=True) 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00FC810-B9DE-4834-AB17-9555C67DFFEC}"/>
              </a:ext>
            </a:extLst>
          </p:cNvPr>
          <p:cNvSpPr/>
          <p:nvPr/>
        </p:nvSpPr>
        <p:spPr>
          <a:xfrm>
            <a:off x="8051890" y="3582204"/>
            <a:ext cx="3229799" cy="1704171"/>
          </a:xfrm>
          <a:prstGeom prst="roundRect">
            <a:avLst>
              <a:gd name="adj" fmla="val 765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A5AC936-B111-4657-9143-7CB735184B08}"/>
              </a:ext>
            </a:extLst>
          </p:cNvPr>
          <p:cNvSpPr txBox="1"/>
          <p:nvPr/>
        </p:nvSpPr>
        <p:spPr>
          <a:xfrm>
            <a:off x="8252214" y="3654187"/>
            <a:ext cx="2888144" cy="1574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langchain.agents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load_tools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langchain.agents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initialize_agent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from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langchain.agents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import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AgentType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# Wikipedia API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툴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-math 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계산 툴</a:t>
            </a:r>
            <a:endParaRPr lang="en-US" altLang="ko-KR" sz="7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tools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load_tools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(["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wikipedia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", "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-math"],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=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agent = 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initialize_agent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tools,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11m,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agent=</a:t>
            </a: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AgentType.ZERO_SHOT_REACT_DESCRIPTION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description=‘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나이 계산이 필요할 때 활용한다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.',</a:t>
            </a:r>
          </a:p>
          <a:p>
            <a:pPr>
              <a:spcAft>
                <a:spcPts val="200"/>
              </a:spcAft>
            </a:pP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verbose=True)</a:t>
            </a:r>
          </a:p>
          <a:p>
            <a:pPr>
              <a:spcAft>
                <a:spcPts val="200"/>
              </a:spcAft>
            </a:pPr>
            <a:r>
              <a:rPr lang="en-US" altLang="ko-KR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agent.run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("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오바바의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생일은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? 2024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년도 현재 </a:t>
            </a:r>
            <a:r>
              <a:rPr lang="ko-KR" altLang="en-US" sz="70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오바바는</a:t>
            </a:r>
            <a:r>
              <a:rPr lang="ko-KR" altLang="en-US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몇 살</a:t>
            </a:r>
            <a:r>
              <a:rPr lang="en-US" altLang="ko-KR" sz="70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?") 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953F25D-CE04-4D9B-B283-6F8102B3A5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8641" r="89993">
                        <a14:foregroundMark x1="10758" y1="19030" x2="8231" y2="27761"/>
                        <a14:foregroundMark x1="8231" y1="27761" x2="8641" y2="77687"/>
                        <a14:foregroundMark x1="8641" y1="77687" x2="11373" y2="82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07"/>
          <a:stretch/>
        </p:blipFill>
        <p:spPr>
          <a:xfrm>
            <a:off x="4208647" y="2235760"/>
            <a:ext cx="3971003" cy="1508260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B95D879-391F-4886-B242-7118938C16A7}"/>
              </a:ext>
            </a:extLst>
          </p:cNvPr>
          <p:cNvSpPr/>
          <p:nvPr/>
        </p:nvSpPr>
        <p:spPr>
          <a:xfrm>
            <a:off x="4624774" y="2160116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endParaRPr lang="ko-KR" altLang="en-US" sz="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51F656-268B-405D-928A-FE65F174D31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88" b="89953" l="8685" r="89986">
                        <a14:foregroundMark x1="10048" y1="14778" x2="8208" y2="68808"/>
                        <a14:foregroundMark x1="8208" y1="68808" x2="8685" y2="84521"/>
                        <a14:foregroundMark x1="8685" y1="84521" x2="10456" y2="86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00"/>
          <a:stretch/>
        </p:blipFill>
        <p:spPr>
          <a:xfrm>
            <a:off x="4208646" y="3576416"/>
            <a:ext cx="3971002" cy="2016832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66F19A3-70A9-4F0B-AFC4-65C23BB6B999}"/>
              </a:ext>
            </a:extLst>
          </p:cNvPr>
          <p:cNvSpPr/>
          <p:nvPr/>
        </p:nvSpPr>
        <p:spPr>
          <a:xfrm>
            <a:off x="4624774" y="3510272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코드</a:t>
            </a:r>
            <a:endParaRPr lang="ko-KR" altLang="en-US" sz="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EBEC6A-BBB3-463A-8BCB-5F17DC6AD752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Ⅳ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048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90E371-B00B-4755-8400-D74D0DA2766F}"/>
              </a:ext>
            </a:extLst>
          </p:cNvPr>
          <p:cNvSpPr/>
          <p:nvPr/>
        </p:nvSpPr>
        <p:spPr>
          <a:xfrm>
            <a:off x="6373360" y="1790703"/>
            <a:ext cx="5518782" cy="5067297"/>
          </a:xfrm>
          <a:prstGeom prst="roundRect">
            <a:avLst>
              <a:gd name="adj" fmla="val 1328"/>
            </a:avLst>
          </a:prstGeom>
          <a:solidFill>
            <a:srgbClr val="D8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E7F2A91-773B-4D57-8AF5-07041271D14B}"/>
              </a:ext>
            </a:extLst>
          </p:cNvPr>
          <p:cNvSpPr/>
          <p:nvPr/>
        </p:nvSpPr>
        <p:spPr>
          <a:xfrm>
            <a:off x="2700" y="2046762"/>
            <a:ext cx="8130433" cy="4811238"/>
          </a:xfrm>
          <a:prstGeom prst="roundRect">
            <a:avLst>
              <a:gd name="adj" fmla="val 1328"/>
            </a:avLst>
          </a:prstGeom>
          <a:pattFill prst="wdUpDiag">
            <a:fgClr>
              <a:schemeClr val="tx1">
                <a:lumMod val="10000"/>
                <a:lumOff val="90000"/>
              </a:schemeClr>
            </a:fgClr>
            <a:bgClr>
              <a:schemeClr val="bg1">
                <a:lumMod val="9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5CA10758-2888-4C8E-BAE4-45B938126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05" b="39266"/>
          <a:stretch/>
        </p:blipFill>
        <p:spPr>
          <a:xfrm rot="5400000">
            <a:off x="721887" y="2346927"/>
            <a:ext cx="3781250" cy="5228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BADFE-DA22-4AC9-8FE9-DCADF4E2B65A}"/>
              </a:ext>
            </a:extLst>
          </p:cNvPr>
          <p:cNvSpPr txBox="1"/>
          <p:nvPr/>
        </p:nvSpPr>
        <p:spPr>
          <a:xfrm>
            <a:off x="545083" y="189890"/>
            <a:ext cx="5330883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LLM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과 </a:t>
            </a:r>
            <a:r>
              <a:rPr lang="en-US" altLang="ko-KR" sz="2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을 통한 업무자동화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PoC 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002A7F7-C733-45F1-86A6-D0B15323543A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1359EA-6ACA-41A4-BAB8-90093A1D4109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거대 언어 모델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(LLM)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활용하여 자연어 처리 및 이해 기술을 바탕으로 한 업무자동화에 기여하며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효율적인 정보 검색 및 응답 생성을 통해 업무 프로세스를 최적화하고자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PoC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수행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B7AB77F-B5DC-46D7-B294-71B8CE7A7824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83AD53-4A88-49B8-BEFF-1921FF3AB4F0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회의록 자동 작성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8C37B17C-119D-4EFD-968B-B267BC557E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5321" y="3921752"/>
            <a:ext cx="447980" cy="684421"/>
          </a:xfrm>
          <a:prstGeom prst="rect">
            <a:avLst/>
          </a:prstGeom>
        </p:spPr>
      </p:pic>
      <p:sp>
        <p:nvSpPr>
          <p:cNvPr id="78" name="모서리가 둥근 직사각형 48">
            <a:extLst>
              <a:ext uri="{FF2B5EF4-FFF2-40B4-BE49-F238E27FC236}">
                <a16:creationId xmlns:a16="http://schemas.microsoft.com/office/drawing/2014/main" id="{E2F21B58-A755-4678-94AB-0A58563F4AA0}"/>
              </a:ext>
            </a:extLst>
          </p:cNvPr>
          <p:cNvSpPr/>
          <p:nvPr/>
        </p:nvSpPr>
        <p:spPr>
          <a:xfrm>
            <a:off x="782917" y="2499360"/>
            <a:ext cx="2277086" cy="2715393"/>
          </a:xfrm>
          <a:prstGeom prst="roundRect">
            <a:avLst>
              <a:gd name="adj" fmla="val 4861"/>
            </a:avLst>
          </a:prstGeom>
          <a:solidFill>
            <a:schemeClr val="accent2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7F28C85-4D01-4B3A-89F2-4EF1BF2EAA05}"/>
              </a:ext>
            </a:extLst>
          </p:cNvPr>
          <p:cNvGrpSpPr/>
          <p:nvPr/>
        </p:nvGrpSpPr>
        <p:grpSpPr>
          <a:xfrm>
            <a:off x="1255208" y="2294666"/>
            <a:ext cx="1328535" cy="1382680"/>
            <a:chOff x="5593960" y="3396910"/>
            <a:chExt cx="1004080" cy="1004080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E5590B9F-8ABD-4DFE-BA5C-AE94FA99FE94}"/>
                </a:ext>
              </a:extLst>
            </p:cNvPr>
            <p:cNvSpPr/>
            <p:nvPr/>
          </p:nvSpPr>
          <p:spPr>
            <a:xfrm>
              <a:off x="5593960" y="3396910"/>
              <a:ext cx="1004080" cy="1004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3EC52167-AAF1-45D3-A234-63075CE059EF}"/>
                </a:ext>
              </a:extLst>
            </p:cNvPr>
            <p:cNvSpPr/>
            <p:nvPr/>
          </p:nvSpPr>
          <p:spPr>
            <a:xfrm>
              <a:off x="5658878" y="3461828"/>
              <a:ext cx="874244" cy="874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9915A0C-663A-4E03-8080-8999A5A59E9D}"/>
              </a:ext>
            </a:extLst>
          </p:cNvPr>
          <p:cNvSpPr txBox="1"/>
          <p:nvPr/>
        </p:nvSpPr>
        <p:spPr>
          <a:xfrm>
            <a:off x="1075333" y="4372494"/>
            <a:ext cx="175219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회의 영상 및 음성 파일 업로드 후 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+mj-ea"/>
                <a:ea typeface="+mj-ea"/>
              </a:rPr>
              <a:t>Whisper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을 통해 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STT(Speech To Text)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작업 수행하여 텍스트 추출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E6B2AFF-6B30-4B8E-B644-FBFD18FE8C4C}"/>
              </a:ext>
            </a:extLst>
          </p:cNvPr>
          <p:cNvSpPr txBox="1"/>
          <p:nvPr/>
        </p:nvSpPr>
        <p:spPr>
          <a:xfrm>
            <a:off x="226497" y="3855856"/>
            <a:ext cx="338595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Whisper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를 통한 </a:t>
            </a:r>
            <a:r>
              <a: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STT</a:t>
            </a:r>
            <a:endParaRPr lang="ko-KR" altLang="en-US" sz="14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31FDFB7-DE8D-4FC4-8E14-CA4DBED9FE43}"/>
              </a:ext>
            </a:extLst>
          </p:cNvPr>
          <p:cNvCxnSpPr>
            <a:cxnSpLocks/>
          </p:cNvCxnSpPr>
          <p:nvPr/>
        </p:nvCxnSpPr>
        <p:spPr>
          <a:xfrm>
            <a:off x="1809938" y="4193083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모서리가 둥근 직사각형 48">
            <a:extLst>
              <a:ext uri="{FF2B5EF4-FFF2-40B4-BE49-F238E27FC236}">
                <a16:creationId xmlns:a16="http://schemas.microsoft.com/office/drawing/2014/main" id="{DF14AB12-CC11-4F95-ABC6-311E00962148}"/>
              </a:ext>
            </a:extLst>
          </p:cNvPr>
          <p:cNvSpPr/>
          <p:nvPr/>
        </p:nvSpPr>
        <p:spPr>
          <a:xfrm>
            <a:off x="3153395" y="2499360"/>
            <a:ext cx="2277086" cy="2715393"/>
          </a:xfrm>
          <a:prstGeom prst="roundRect">
            <a:avLst>
              <a:gd name="adj" fmla="val 4861"/>
            </a:avLst>
          </a:prstGeom>
          <a:solidFill>
            <a:srgbClr val="C1B3E1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4" name="모서리가 둥근 직사각형 48">
            <a:extLst>
              <a:ext uri="{FF2B5EF4-FFF2-40B4-BE49-F238E27FC236}">
                <a16:creationId xmlns:a16="http://schemas.microsoft.com/office/drawing/2014/main" id="{912F1E23-0D20-475C-84C9-EB7D907A12F9}"/>
              </a:ext>
            </a:extLst>
          </p:cNvPr>
          <p:cNvSpPr/>
          <p:nvPr/>
        </p:nvSpPr>
        <p:spPr>
          <a:xfrm>
            <a:off x="5515839" y="2499360"/>
            <a:ext cx="2277086" cy="2715393"/>
          </a:xfrm>
          <a:prstGeom prst="roundRect">
            <a:avLst>
              <a:gd name="adj" fmla="val 4861"/>
            </a:avLst>
          </a:prstGeom>
          <a:solidFill>
            <a:srgbClr val="B4A1DF"/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04378DC-28BB-4566-A2D2-A42BDE623445}"/>
              </a:ext>
            </a:extLst>
          </p:cNvPr>
          <p:cNvGrpSpPr/>
          <p:nvPr/>
        </p:nvGrpSpPr>
        <p:grpSpPr>
          <a:xfrm>
            <a:off x="3625272" y="2294666"/>
            <a:ext cx="1328535" cy="1382680"/>
            <a:chOff x="5593960" y="3396910"/>
            <a:chExt cx="1004080" cy="1004080"/>
          </a:xfrm>
        </p:grpSpPr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82A9A5D9-3E62-476C-B1D2-3C6B978F8B66}"/>
                </a:ext>
              </a:extLst>
            </p:cNvPr>
            <p:cNvSpPr/>
            <p:nvPr/>
          </p:nvSpPr>
          <p:spPr>
            <a:xfrm>
              <a:off x="5593960" y="3396910"/>
              <a:ext cx="1004080" cy="1004080"/>
            </a:xfrm>
            <a:prstGeom prst="ellipse">
              <a:avLst/>
            </a:prstGeom>
            <a:solidFill>
              <a:srgbClr val="C1B3E1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9F878D5D-97FD-4B0D-826E-9D53CF97FBD3}"/>
                </a:ext>
              </a:extLst>
            </p:cNvPr>
            <p:cNvSpPr/>
            <p:nvPr/>
          </p:nvSpPr>
          <p:spPr>
            <a:xfrm>
              <a:off x="5658878" y="3461828"/>
              <a:ext cx="874244" cy="874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2A17852-ECF1-45B7-BEAD-841E72AE97E8}"/>
              </a:ext>
            </a:extLst>
          </p:cNvPr>
          <p:cNvGrpSpPr/>
          <p:nvPr/>
        </p:nvGrpSpPr>
        <p:grpSpPr>
          <a:xfrm>
            <a:off x="5987716" y="2294666"/>
            <a:ext cx="1328535" cy="1382680"/>
            <a:chOff x="5593960" y="3396910"/>
            <a:chExt cx="1004080" cy="1004080"/>
          </a:xfrm>
        </p:grpSpPr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F68B835B-53C9-40FD-838A-985FF517E3E3}"/>
                </a:ext>
              </a:extLst>
            </p:cNvPr>
            <p:cNvSpPr/>
            <p:nvPr/>
          </p:nvSpPr>
          <p:spPr>
            <a:xfrm>
              <a:off x="5593960" y="3396910"/>
              <a:ext cx="1004080" cy="1004080"/>
            </a:xfrm>
            <a:prstGeom prst="ellipse">
              <a:avLst/>
            </a:prstGeom>
            <a:solidFill>
              <a:srgbClr val="A994DA"/>
            </a:soli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860F7258-ED97-4EAF-980C-D43B958B12C5}"/>
                </a:ext>
              </a:extLst>
            </p:cNvPr>
            <p:cNvSpPr/>
            <p:nvPr/>
          </p:nvSpPr>
          <p:spPr>
            <a:xfrm>
              <a:off x="5658878" y="3461828"/>
              <a:ext cx="874244" cy="87424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3A7870BE-6C66-4D40-AD54-1BF6A179DEC3}"/>
              </a:ext>
            </a:extLst>
          </p:cNvPr>
          <p:cNvSpPr txBox="1"/>
          <p:nvPr/>
        </p:nvSpPr>
        <p:spPr>
          <a:xfrm>
            <a:off x="3462331" y="4372494"/>
            <a:ext cx="16544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회의 내용 </a:t>
            </a:r>
            <a:r>
              <a:rPr lang="ko-KR" altLang="en-US" sz="12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임베딩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처리 후 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RAG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수행 하여 회의록 작성을 위해 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LLM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을 통한 응답 데이터 생성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02FE54-138C-4AD3-B2FA-E946527920D1}"/>
              </a:ext>
            </a:extLst>
          </p:cNvPr>
          <p:cNvSpPr txBox="1"/>
          <p:nvPr/>
        </p:nvSpPr>
        <p:spPr>
          <a:xfrm>
            <a:off x="2596561" y="3855856"/>
            <a:ext cx="338595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프롬프트 엔지니어링</a:t>
            </a: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A99D29E0-C4DA-44D1-A886-8F73E8DE8E8D}"/>
              </a:ext>
            </a:extLst>
          </p:cNvPr>
          <p:cNvCxnSpPr>
            <a:cxnSpLocks/>
          </p:cNvCxnSpPr>
          <p:nvPr/>
        </p:nvCxnSpPr>
        <p:spPr>
          <a:xfrm>
            <a:off x="4180002" y="4193083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F31F98A6-C736-441F-8056-76B5D44E7F43}"/>
              </a:ext>
            </a:extLst>
          </p:cNvPr>
          <p:cNvSpPr txBox="1"/>
          <p:nvPr/>
        </p:nvSpPr>
        <p:spPr>
          <a:xfrm>
            <a:off x="5824775" y="4372494"/>
            <a:ext cx="16544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회의 요약 내용 표출 및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+mj-ea"/>
                <a:ea typeface="+mj-ea"/>
              </a:rPr>
              <a:t>회의록 출력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(Excel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다운로드</a:t>
            </a:r>
            <a:r>
              <a:rPr lang="en-US" altLang="ko-KR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내용 </a:t>
            </a: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+mj-ea"/>
                <a:ea typeface="+mj-ea"/>
              </a:rPr>
              <a:t>검색 기능 을 통해  질의가 가능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D2948B4-4DD1-4263-8695-710026B0BC00}"/>
              </a:ext>
            </a:extLst>
          </p:cNvPr>
          <p:cNvSpPr txBox="1"/>
          <p:nvPr/>
        </p:nvSpPr>
        <p:spPr>
          <a:xfrm>
            <a:off x="4959005" y="3855856"/>
            <a:ext cx="338595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회의록 작성</a:t>
            </a: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5990CF03-998B-4DB9-A7EF-F02F0E83833E}"/>
              </a:ext>
            </a:extLst>
          </p:cNvPr>
          <p:cNvCxnSpPr>
            <a:cxnSpLocks/>
          </p:cNvCxnSpPr>
          <p:nvPr/>
        </p:nvCxnSpPr>
        <p:spPr>
          <a:xfrm>
            <a:off x="6542446" y="4193083"/>
            <a:ext cx="219075" cy="0"/>
          </a:xfrm>
          <a:prstGeom prst="line">
            <a:avLst/>
          </a:prstGeom>
          <a:ln w="3175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13A063C-4361-4613-A65D-E669B3FDD0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4" y="2629989"/>
            <a:ext cx="752034" cy="7520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9DAEF1-AF7F-4A5A-9D87-6439E22F35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08" y="2609645"/>
            <a:ext cx="756540" cy="75654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84F8997-4561-4474-B5A1-4A8D7480A7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82" y="2641478"/>
            <a:ext cx="695201" cy="69520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E7784CC9-2D6E-49B9-B4B5-9D6320C783E8}"/>
              </a:ext>
            </a:extLst>
          </p:cNvPr>
          <p:cNvSpPr txBox="1"/>
          <p:nvPr/>
        </p:nvSpPr>
        <p:spPr>
          <a:xfrm>
            <a:off x="9193038" y="3921165"/>
            <a:ext cx="163254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STT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(Speech To  Text) 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및 회의록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요약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7200BC-AF26-4357-A7CF-4E803BBA0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2397" y="4630222"/>
            <a:ext cx="1566026" cy="1643578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D938440A-B1B4-4224-B773-B0E5E3B7EF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867"/>
          <a:stretch/>
        </p:blipFill>
        <p:spPr>
          <a:xfrm>
            <a:off x="10093233" y="4630222"/>
            <a:ext cx="1494541" cy="1643578"/>
          </a:xfrm>
          <a:prstGeom prst="rect">
            <a:avLst/>
          </a:prstGeom>
          <a:ln>
            <a:solidFill>
              <a:schemeClr val="tx1">
                <a:lumMod val="90000"/>
                <a:lumOff val="1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9CF58DE9-226F-4A3D-8B98-398E3A4CEE43}"/>
              </a:ext>
            </a:extLst>
          </p:cNvPr>
          <p:cNvSpPr txBox="1"/>
          <p:nvPr/>
        </p:nvSpPr>
        <p:spPr>
          <a:xfrm>
            <a:off x="8342270" y="6339505"/>
            <a:ext cx="163254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회의록  작성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2443ED6-8C16-4C16-BB0C-DA278529B2B5}"/>
              </a:ext>
            </a:extLst>
          </p:cNvPr>
          <p:cNvSpPr txBox="1"/>
          <p:nvPr/>
        </p:nvSpPr>
        <p:spPr>
          <a:xfrm>
            <a:off x="10042948" y="6339505"/>
            <a:ext cx="163254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회의록 기반 질의 기능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C29F2BA-3722-435F-B8EA-CC823DF9ED7A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10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A404BD0-903A-42F0-9352-3ED461193D95}"/>
              </a:ext>
            </a:extLst>
          </p:cNvPr>
          <p:cNvSpPr/>
          <p:nvPr/>
        </p:nvSpPr>
        <p:spPr>
          <a:xfrm>
            <a:off x="782917" y="5449492"/>
            <a:ext cx="7010470" cy="970854"/>
          </a:xfrm>
          <a:prstGeom prst="roundRect">
            <a:avLst>
              <a:gd name="adj" fmla="val 45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9837711-E686-4126-A55F-A854CBB1F1F7}"/>
              </a:ext>
            </a:extLst>
          </p:cNvPr>
          <p:cNvSpPr/>
          <p:nvPr/>
        </p:nvSpPr>
        <p:spPr>
          <a:xfrm>
            <a:off x="5989328" y="6463330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18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D4A70E5-3C5B-4CCD-B4CD-C26C65CACC57}"/>
              </a:ext>
            </a:extLst>
          </p:cNvPr>
          <p:cNvCxnSpPr/>
          <p:nvPr/>
        </p:nvCxnSpPr>
        <p:spPr>
          <a:xfrm>
            <a:off x="933624" y="6038348"/>
            <a:ext cx="0" cy="15492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16C6D6-56AC-420B-9FBA-CA4A11594A03}"/>
              </a:ext>
            </a:extLst>
          </p:cNvPr>
          <p:cNvCxnSpPr>
            <a:cxnSpLocks/>
          </p:cNvCxnSpPr>
          <p:nvPr/>
        </p:nvCxnSpPr>
        <p:spPr>
          <a:xfrm>
            <a:off x="941297" y="6109951"/>
            <a:ext cx="6692568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24E2F53F-5227-4AC2-AA13-A2CF0A674915}"/>
              </a:ext>
            </a:extLst>
          </p:cNvPr>
          <p:cNvCxnSpPr/>
          <p:nvPr/>
        </p:nvCxnSpPr>
        <p:spPr>
          <a:xfrm>
            <a:off x="7633865" y="6038348"/>
            <a:ext cx="0" cy="154929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0BE2D130-9B11-4318-AB0B-0A10E39515AE}"/>
              </a:ext>
            </a:extLst>
          </p:cNvPr>
          <p:cNvSpPr/>
          <p:nvPr/>
        </p:nvSpPr>
        <p:spPr>
          <a:xfrm rot="5400000">
            <a:off x="1635895" y="5225989"/>
            <a:ext cx="180000" cy="1476000"/>
          </a:xfrm>
          <a:prstGeom prst="leftBracket">
            <a:avLst/>
          </a:prstGeom>
          <a:solidFill>
            <a:srgbClr val="73AC9D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대괄호 43">
            <a:extLst>
              <a:ext uri="{FF2B5EF4-FFF2-40B4-BE49-F238E27FC236}">
                <a16:creationId xmlns:a16="http://schemas.microsoft.com/office/drawing/2014/main" id="{3AB8F1CB-FF23-4B48-8F7F-D86223222B71}"/>
              </a:ext>
            </a:extLst>
          </p:cNvPr>
          <p:cNvSpPr/>
          <p:nvPr/>
        </p:nvSpPr>
        <p:spPr>
          <a:xfrm rot="16200000">
            <a:off x="3375679" y="5324302"/>
            <a:ext cx="180000" cy="1872000"/>
          </a:xfrm>
          <a:prstGeom prst="leftBracket">
            <a:avLst/>
          </a:prstGeom>
          <a:solidFill>
            <a:srgbClr val="1756BD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왼쪽 대괄호 44">
            <a:extLst>
              <a:ext uri="{FF2B5EF4-FFF2-40B4-BE49-F238E27FC236}">
                <a16:creationId xmlns:a16="http://schemas.microsoft.com/office/drawing/2014/main" id="{1C7E14DD-0CF0-481C-931A-577DBA6D023A}"/>
              </a:ext>
            </a:extLst>
          </p:cNvPr>
          <p:cNvSpPr/>
          <p:nvPr/>
        </p:nvSpPr>
        <p:spPr>
          <a:xfrm rot="5400000">
            <a:off x="5899995" y="4397989"/>
            <a:ext cx="180000" cy="3132000"/>
          </a:xfrm>
          <a:prstGeom prst="leftBracket">
            <a:avLst/>
          </a:prstGeom>
          <a:solidFill>
            <a:srgbClr val="003399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887C87-C065-4EBA-B452-FBC082ED70B3}"/>
              </a:ext>
            </a:extLst>
          </p:cNvPr>
          <p:cNvSpPr txBox="1"/>
          <p:nvPr/>
        </p:nvSpPr>
        <p:spPr>
          <a:xfrm>
            <a:off x="1602418" y="5871656"/>
            <a:ext cx="2469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1W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CC6978-9BBB-4274-B05C-EEA5CA06FFBB}"/>
              </a:ext>
            </a:extLst>
          </p:cNvPr>
          <p:cNvSpPr txBox="1"/>
          <p:nvPr/>
        </p:nvSpPr>
        <p:spPr>
          <a:xfrm>
            <a:off x="3342202" y="6167968"/>
            <a:ext cx="24695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1W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95DA60-BC9E-4142-B694-CB2B8D9EF408}"/>
              </a:ext>
            </a:extLst>
          </p:cNvPr>
          <p:cNvSpPr txBox="1"/>
          <p:nvPr/>
        </p:nvSpPr>
        <p:spPr>
          <a:xfrm>
            <a:off x="5693996" y="5871656"/>
            <a:ext cx="59199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1 .5W~2W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D7AC86D-F8AF-49D3-9F39-290475069D77}"/>
              </a:ext>
            </a:extLst>
          </p:cNvPr>
          <p:cNvSpPr txBox="1"/>
          <p:nvPr/>
        </p:nvSpPr>
        <p:spPr>
          <a:xfrm>
            <a:off x="1287890" y="6167968"/>
            <a:ext cx="87601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105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ko-KR" altLang="en-US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학습</a:t>
            </a:r>
            <a:endParaRPr lang="en-US" altLang="ko-KR" sz="105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E48A34-1050-4C45-B4F7-E81FEB27E185}"/>
              </a:ext>
            </a:extLst>
          </p:cNvPr>
          <p:cNvSpPr txBox="1"/>
          <p:nvPr/>
        </p:nvSpPr>
        <p:spPr>
          <a:xfrm>
            <a:off x="2618653" y="5888019"/>
            <a:ext cx="1694053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브레인스토밍</a:t>
            </a:r>
            <a:r>
              <a:rPr lang="en-US" altLang="ko-KR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자동화 업무 분석</a:t>
            </a:r>
            <a:r>
              <a:rPr lang="en-US" altLang="ko-KR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설계</a:t>
            </a:r>
            <a:endParaRPr lang="en-US" altLang="ko-KR" sz="105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D86487-7C02-4BCE-B551-55C0F53CE77B}"/>
              </a:ext>
            </a:extLst>
          </p:cNvPr>
          <p:cNvSpPr txBox="1"/>
          <p:nvPr/>
        </p:nvSpPr>
        <p:spPr>
          <a:xfrm>
            <a:off x="5053995" y="6167968"/>
            <a:ext cx="1872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업무자동화 서비스 </a:t>
            </a:r>
            <a:r>
              <a:rPr lang="en-US" altLang="ko-KR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PoC(w/</a:t>
            </a:r>
            <a:r>
              <a:rPr lang="en-US" altLang="ko-KR" sz="105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ChatGPT</a:t>
            </a:r>
            <a:r>
              <a:rPr lang="en-US" altLang="ko-KR" sz="105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912179-9588-469E-84A3-789058AAE50B}"/>
              </a:ext>
            </a:extLst>
          </p:cNvPr>
          <p:cNvSpPr txBox="1"/>
          <p:nvPr/>
        </p:nvSpPr>
        <p:spPr>
          <a:xfrm>
            <a:off x="1075790" y="5521556"/>
            <a:ext cx="914033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PoC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수행 계획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3D5E16C-E233-469A-9589-2F262C6D49F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2" y="5548738"/>
            <a:ext cx="143315" cy="143315"/>
          </a:xfrm>
          <a:prstGeom prst="rect">
            <a:avLst/>
          </a:prstGeom>
        </p:spPr>
      </p:pic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286AFAB9-1D70-4A04-B33B-01855E82D565}"/>
              </a:ext>
            </a:extLst>
          </p:cNvPr>
          <p:cNvSpPr/>
          <p:nvPr/>
        </p:nvSpPr>
        <p:spPr>
          <a:xfrm flipV="1">
            <a:off x="5478062" y="5816271"/>
            <a:ext cx="172252" cy="148493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algn="dist"/>
            <a:endParaRPr lang="ko-KR" altLang="en-US" sz="1100" spc="-1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Spoqa Han Sans Neo Regular" panose="020B0503030302020204" pitchFamily="34" charset="-127"/>
              <a:ea typeface="Spoqa Han Sans Neo Regular" panose="020B0503030302020204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F706F94-4A1C-4D04-A838-EB7C4B6F706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17DC83D-5404-44A0-8E6B-09561E086257}"/>
              </a:ext>
            </a:extLst>
          </p:cNvPr>
          <p:cNvSpPr/>
          <p:nvPr/>
        </p:nvSpPr>
        <p:spPr>
          <a:xfrm>
            <a:off x="8394978" y="2046761"/>
            <a:ext cx="3228666" cy="1809095"/>
          </a:xfrm>
          <a:prstGeom prst="roundRect">
            <a:avLst>
              <a:gd name="adj" fmla="val 452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실행화면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E1CB30F-4A16-4247-B3D3-F2B83552A5A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0293" r="12079" b="65"/>
          <a:stretch/>
        </p:blipFill>
        <p:spPr>
          <a:xfrm>
            <a:off x="8465681" y="2069288"/>
            <a:ext cx="3093913" cy="176997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466A73C-B3D4-4E47-8F2A-E1512A4929BB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Ⅴ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03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2729A1-AFB9-4747-A7F3-8FB8D7BF0CF1}"/>
              </a:ext>
            </a:extLst>
          </p:cNvPr>
          <p:cNvSpPr/>
          <p:nvPr/>
        </p:nvSpPr>
        <p:spPr>
          <a:xfrm>
            <a:off x="-7620" y="2161850"/>
            <a:ext cx="6380980" cy="469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54079-54CF-437D-BB2C-43A4483A10F0}"/>
              </a:ext>
            </a:extLst>
          </p:cNvPr>
          <p:cNvSpPr/>
          <p:nvPr/>
        </p:nvSpPr>
        <p:spPr>
          <a:xfrm>
            <a:off x="0" y="2171015"/>
            <a:ext cx="1217994" cy="4272653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33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195792" r="-326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C5511C-E548-4CD6-A8F0-E63D675523A3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Ⅵ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CE37D-C434-483E-A58D-06F07C6BB134}"/>
              </a:ext>
            </a:extLst>
          </p:cNvPr>
          <p:cNvSpPr txBox="1"/>
          <p:nvPr/>
        </p:nvSpPr>
        <p:spPr>
          <a:xfrm>
            <a:off x="584840" y="189890"/>
            <a:ext cx="38119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구체적인 활용 사례 및 사업 영역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19B689-7EC7-4370-BF56-12380A85B46F}"/>
              </a:ext>
            </a:extLst>
          </p:cNvPr>
          <p:cNvSpPr txBox="1"/>
          <p:nvPr/>
        </p:nvSpPr>
        <p:spPr>
          <a:xfrm>
            <a:off x="760017" y="822262"/>
            <a:ext cx="10671966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산업계 기업은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통해 디지털 전환을 추진하며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이는 현재 새로운 양상으로 진행되고 있고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디지털 전환의 세대에 따라 기업의 관심사는 운영 효율화에서 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고객 경험으로 그리고 이제는 디지털 플랫폼을 통한 새로운 수익 모델 창출로 변화하고 있다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39B263-1E2A-4425-810D-C9B42B54D6C6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주요 기업들의 다각화된 서비스 제공 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3004C-44DD-433A-95ED-1021F09FF193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C55F716-DE97-4439-AB51-9B29DDA79C48}"/>
              </a:ext>
            </a:extLst>
          </p:cNvPr>
          <p:cNvCxnSpPr>
            <a:cxnSpLocks/>
          </p:cNvCxnSpPr>
          <p:nvPr/>
        </p:nvCxnSpPr>
        <p:spPr>
          <a:xfrm>
            <a:off x="1764441" y="3711155"/>
            <a:ext cx="36921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8A9984-8BB6-47C8-912D-982288F2E68E}"/>
              </a:ext>
            </a:extLst>
          </p:cNvPr>
          <p:cNvSpPr txBox="1"/>
          <p:nvPr/>
        </p:nvSpPr>
        <p:spPr>
          <a:xfrm>
            <a:off x="2091061" y="2482919"/>
            <a:ext cx="106279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보험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언더라이팅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72A96-3F8E-453D-B3A1-BCD5F7EFBA0C}"/>
              </a:ext>
            </a:extLst>
          </p:cNvPr>
          <p:cNvSpPr txBox="1"/>
          <p:nvPr/>
        </p:nvSpPr>
        <p:spPr>
          <a:xfrm>
            <a:off x="2091060" y="2832425"/>
            <a:ext cx="357510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보험 가입 신청서를 검토하고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보험 계약을 체결할 때 어떠한 조건과 가격을 제공해야 하는지 결정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하는 과정을  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모델로 대체</a:t>
            </a:r>
            <a:endParaRPr lang="en-US" altLang="ko-KR" sz="11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80CC3BD-E095-4CC5-A800-ABC88364D613}"/>
              </a:ext>
            </a:extLst>
          </p:cNvPr>
          <p:cNvCxnSpPr>
            <a:cxnSpLocks/>
          </p:cNvCxnSpPr>
          <p:nvPr/>
        </p:nvCxnSpPr>
        <p:spPr>
          <a:xfrm>
            <a:off x="1764441" y="5088518"/>
            <a:ext cx="369217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DAA12A-6EC5-4ED3-A2A8-C8267E12D146}"/>
              </a:ext>
            </a:extLst>
          </p:cNvPr>
          <p:cNvSpPr txBox="1"/>
          <p:nvPr/>
        </p:nvSpPr>
        <p:spPr>
          <a:xfrm>
            <a:off x="2091061" y="3861473"/>
            <a:ext cx="43762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콜센터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D7FD5-50B2-4B72-8B60-0B5CE4622431}"/>
              </a:ext>
            </a:extLst>
          </p:cNvPr>
          <p:cNvSpPr txBox="1"/>
          <p:nvPr/>
        </p:nvSpPr>
        <p:spPr>
          <a:xfrm>
            <a:off x="2091060" y="4209788"/>
            <a:ext cx="3575107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모델은 자연어 이해와 텍스트 생성을 동시에 진행할 수 있으므로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자연스러운 대화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자동화된  응답이 가능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하여 상담원을  대체</a:t>
            </a:r>
            <a:endParaRPr lang="en-US" altLang="ko-KR" sz="11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A68899-FE1B-4101-95E9-668860CDD078}"/>
              </a:ext>
            </a:extLst>
          </p:cNvPr>
          <p:cNvSpPr txBox="1"/>
          <p:nvPr/>
        </p:nvSpPr>
        <p:spPr>
          <a:xfrm>
            <a:off x="2091060" y="5214423"/>
            <a:ext cx="1404231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보고서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문서 작성 보조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FB8307-7CBD-45FE-B645-9E9D0862A2E5}"/>
              </a:ext>
            </a:extLst>
          </p:cNvPr>
          <p:cNvSpPr txBox="1"/>
          <p:nvPr/>
        </p:nvSpPr>
        <p:spPr>
          <a:xfrm>
            <a:off x="2091061" y="5562738"/>
            <a:ext cx="35751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업무 결과 및 성과를 입력하고 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통해 자동으로 보고서를 작성하여 프로세스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최적화 및 빠른 의사결정을 지원</a:t>
            </a:r>
            <a:endParaRPr lang="en-US" altLang="ko-KR" sz="11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B1979D4-EB31-4557-983E-1C1865E895C0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CDE8F4-76B1-42E1-A4E7-40F9FBB31904}"/>
              </a:ext>
            </a:extLst>
          </p:cNvPr>
          <p:cNvSpPr txBox="1"/>
          <p:nvPr/>
        </p:nvSpPr>
        <p:spPr>
          <a:xfrm>
            <a:off x="7369336" y="2753932"/>
            <a:ext cx="21048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</a:rPr>
              <a:t>실무 활용을 위한 제안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algn="l"/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</a:rPr>
              <a:t>-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+mj-ea"/>
                <a:ea typeface="+mj-ea"/>
              </a:rPr>
              <a:t>문구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5B2FC6-91C3-4190-A7CD-BCA67D968AFD}"/>
              </a:ext>
            </a:extLst>
          </p:cNvPr>
          <p:cNvSpPr/>
          <p:nvPr/>
        </p:nvSpPr>
        <p:spPr>
          <a:xfrm>
            <a:off x="0" y="6443667"/>
            <a:ext cx="9134475" cy="4287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3C8DEC1-1274-4577-AAFF-057E3BC15A15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19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C6D2128-765B-4682-92FE-B3BFFD24BA72}"/>
              </a:ext>
            </a:extLst>
          </p:cNvPr>
          <p:cNvSpPr/>
          <p:nvPr/>
        </p:nvSpPr>
        <p:spPr>
          <a:xfrm>
            <a:off x="-1905" y="2155362"/>
            <a:ext cx="1217994" cy="4707553"/>
          </a:xfrm>
          <a:prstGeom prst="rect">
            <a:avLst/>
          </a:prstGeom>
          <a:solidFill>
            <a:schemeClr val="accent1">
              <a:lumMod val="5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E6C1A4-5989-4F64-BB3A-0003C343ECD6}"/>
              </a:ext>
            </a:extLst>
          </p:cNvPr>
          <p:cNvSpPr/>
          <p:nvPr/>
        </p:nvSpPr>
        <p:spPr>
          <a:xfrm>
            <a:off x="648826" y="2356283"/>
            <a:ext cx="1115615" cy="11156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FAED0BD-47B3-48B1-87A7-077F78B4BDF2}"/>
              </a:ext>
            </a:extLst>
          </p:cNvPr>
          <p:cNvSpPr/>
          <p:nvPr/>
        </p:nvSpPr>
        <p:spPr>
          <a:xfrm>
            <a:off x="648826" y="3733646"/>
            <a:ext cx="1115615" cy="11156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65CCC98-C933-471B-A6E6-239753E9B265}"/>
              </a:ext>
            </a:extLst>
          </p:cNvPr>
          <p:cNvSpPr/>
          <p:nvPr/>
        </p:nvSpPr>
        <p:spPr>
          <a:xfrm>
            <a:off x="648826" y="5107846"/>
            <a:ext cx="1115615" cy="11156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C47CB2C-8B3C-4DD4-AD56-77DA304F60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30" y="2563483"/>
            <a:ext cx="699968" cy="6999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0C0B18F-A26E-4F35-9E4F-23DA0402EF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39" y="3993787"/>
            <a:ext cx="608780" cy="60878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F8A249F-6D50-430D-8BF0-3C3C72DA88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4" y="5334269"/>
            <a:ext cx="660020" cy="660020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DB14FB1-E862-473E-B02C-4D14B88E49A4}"/>
              </a:ext>
            </a:extLst>
          </p:cNvPr>
          <p:cNvSpPr/>
          <p:nvPr/>
        </p:nvSpPr>
        <p:spPr>
          <a:xfrm>
            <a:off x="6373360" y="1790703"/>
            <a:ext cx="5518782" cy="5067297"/>
          </a:xfrm>
          <a:prstGeom prst="roundRect">
            <a:avLst>
              <a:gd name="adj" fmla="val 1328"/>
            </a:avLst>
          </a:prstGeom>
          <a:solidFill>
            <a:srgbClr val="D8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E1E530-DF63-4214-906C-66DFDC006D9C}"/>
              </a:ext>
            </a:extLst>
          </p:cNvPr>
          <p:cNvSpPr txBox="1"/>
          <p:nvPr/>
        </p:nvSpPr>
        <p:spPr>
          <a:xfrm>
            <a:off x="6866575" y="2022420"/>
            <a:ext cx="231313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실무 활용을 위한 아이디어 제안 요청 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E49E6325-16A5-4F04-A6A7-AF7C921CD5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07" y="2049602"/>
            <a:ext cx="143315" cy="14331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12D433-A007-4E9B-B546-19F7D905C4B9}"/>
              </a:ext>
            </a:extLst>
          </p:cNvPr>
          <p:cNvSpPr txBox="1"/>
          <p:nvPr/>
        </p:nvSpPr>
        <p:spPr>
          <a:xfrm>
            <a:off x="6815819" y="2445923"/>
            <a:ext cx="4616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LLM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을 활용한 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+mj-ea"/>
                <a:ea typeface="+mj-ea"/>
              </a:rPr>
              <a:t>업무 자동화 의견 주시면 적극 검토하여 </a:t>
            </a:r>
            <a:r>
              <a: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+mj-ea"/>
                <a:ea typeface="+mj-ea"/>
              </a:rPr>
              <a:t>PoC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를 진행할 수 있도록 하겠습니다</a:t>
            </a:r>
            <a:r>
              <a:rPr lang="en-US" altLang="ko-KR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</a:t>
            </a:r>
            <a:r>
              <a:rPr lang="ko-KR" altLang="en-US" sz="14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50" name="그림 49" descr="노인에게 말하는 남성">
            <a:extLst>
              <a:ext uri="{FF2B5EF4-FFF2-40B4-BE49-F238E27FC236}">
                <a16:creationId xmlns:a16="http://schemas.microsoft.com/office/drawing/2014/main" id="{948D76BE-C64E-4444-955A-70FB2DAD56A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500" b="69907" l="10269" r="87511">
                        <a14:foregroundMark x1="45570" y1="46303" x2="47239" y2="49939"/>
                        <a14:foregroundMark x1="45408" y1="46101" x2="47643" y2="50990"/>
                        <a14:foregroundMark x1="47643" y1="50990" x2="47293" y2="52323"/>
                        <a14:backgroundMark x1="48882" y1="46182" x2="48882" y2="46182"/>
                        <a14:backgroundMark x1="47159" y1="45737" x2="48748" y2="51798"/>
                        <a14:backgroundMark x1="48748" y1="51798" x2="51225" y2="54222"/>
                        <a14:backgroundMark x1="48047" y1="43919" x2="51764" y2="50061"/>
                        <a14:backgroundMark x1="51764" y1="50061" x2="51899" y2="51636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78" t="39074" r="42851" b="31726"/>
          <a:stretch/>
        </p:blipFill>
        <p:spPr>
          <a:xfrm>
            <a:off x="6370872" y="4086021"/>
            <a:ext cx="4062358" cy="27719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E246F8-1B14-4058-A111-B0D9EE64F5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10DB6FD-AF2F-4254-A39D-3ECF57D39D25}"/>
              </a:ext>
            </a:extLst>
          </p:cNvPr>
          <p:cNvSpPr/>
          <p:nvPr/>
        </p:nvSpPr>
        <p:spPr>
          <a:xfrm>
            <a:off x="6862677" y="3504757"/>
            <a:ext cx="4507169" cy="2924467"/>
          </a:xfrm>
          <a:prstGeom prst="roundRect">
            <a:avLst>
              <a:gd name="adj" fmla="val 3814"/>
            </a:avLst>
          </a:prstGeom>
          <a:blipFill dpi="0" rotWithShape="1">
            <a:blip r:embed="rId11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FA91FC-82C3-42D0-821D-2ADBA4833AC4}"/>
              </a:ext>
            </a:extLst>
          </p:cNvPr>
          <p:cNvSpPr txBox="1"/>
          <p:nvPr/>
        </p:nvSpPr>
        <p:spPr>
          <a:xfrm>
            <a:off x="2091059" y="3218060"/>
            <a:ext cx="351806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1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교보생명에서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자연어처리 모델을 개발하여 고객이 입력창에 텍스트를 입력하면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심사용 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모델이 내용을 확인하고 승인 여부 판단</a:t>
            </a:r>
            <a:endParaRPr lang="en-US" altLang="ko-KR" sz="11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82895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619181-D6B6-4F3E-B490-B420782FE72E}"/>
              </a:ext>
            </a:extLst>
          </p:cNvPr>
          <p:cNvSpPr txBox="1"/>
          <p:nvPr/>
        </p:nvSpPr>
        <p:spPr>
          <a:xfrm>
            <a:off x="2091059" y="4595422"/>
            <a:ext cx="35751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기업에서 자주 사용하는 방법은 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이용한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스크립트 생성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으로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제품 업데이트나 변경 사항에 대한 교육 부담을 줄일 수 있음</a:t>
            </a:r>
            <a:endParaRPr lang="en-US" altLang="ko-KR" sz="11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99A82E-5935-43E2-98F8-965F36CD0309}"/>
              </a:ext>
            </a:extLst>
          </p:cNvPr>
          <p:cNvSpPr txBox="1"/>
          <p:nvPr/>
        </p:nvSpPr>
        <p:spPr>
          <a:xfrm>
            <a:off x="2091059" y="5987483"/>
            <a:ext cx="35751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PPT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발표자료 자동생성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,, 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단 대다수 영어만 지원하고  기능도 </a:t>
            </a:r>
            <a:r>
              <a:rPr lang="en-US" altLang="ko-KR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100%</a:t>
            </a:r>
            <a:r>
              <a:rPr lang="ko-KR" altLang="en-US" sz="11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완벽하지 않아 사용에 제약이 있음</a:t>
            </a:r>
          </a:p>
        </p:txBody>
      </p:sp>
    </p:spTree>
    <p:extLst>
      <p:ext uri="{BB962C8B-B14F-4D97-AF65-F5344CB8AC3E}">
        <p14:creationId xmlns:p14="http://schemas.microsoft.com/office/powerpoint/2010/main" val="2334678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7707" y="1141299"/>
            <a:ext cx="773374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7" y="588357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446"/>
            <a:r>
              <a:rPr lang="ko-KR" altLang="en-US" sz="3600" spc="-151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rgbClr val="2269F7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9" y="5143503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ko-KR" altLang="en-US">
              <a:solidFill>
                <a:prstClr val="white"/>
              </a:solidFill>
              <a:latin typeface="페이퍼로지 5 Medium"/>
              <a:ea typeface="페이퍼로지 5 Medium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8860721" y="5384264"/>
            <a:ext cx="1069203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446" latinLnBrk="0">
              <a:defRPr/>
            </a:pPr>
            <a:r>
              <a:rPr lang="ko-KR" altLang="en-US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2F2F2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2F2F2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348" y="1160722"/>
            <a:ext cx="4197946" cy="381720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1909104" y="2096815"/>
            <a:ext cx="4579230" cy="1273043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1909104" y="3049158"/>
            <a:ext cx="4579230" cy="2319154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067939" y="3053957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46"/>
            <a:r>
              <a:rPr lang="ko-KR" alt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주요 활동</a:t>
            </a:r>
            <a:endParaRPr lang="en-US" sz="16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067942" y="2099664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446"/>
            <a:r>
              <a:rPr lang="ko-KR" alt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rPr>
              <a:t>경력</a:t>
            </a:r>
            <a:endParaRPr lang="en-US" sz="1600" b="1" dirty="0">
              <a:solidFill>
                <a:srgbClr val="281153"/>
              </a:solidFill>
              <a:latin typeface="페이퍼로지 8 ExtraBold"/>
              <a:ea typeface="페이퍼로지 8 ExtraBold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220938" y="3347816"/>
            <a:ext cx="4215750" cy="2304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21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년 등단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나래시조시인협회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)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,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시조시인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한국산림문학 이사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문경새재여름시인학교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사무국장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한국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문인협회 정회원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국제펜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정회원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한국정보처리학회 부회장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KAIST Fourth Revolution Intelligence Center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자문위원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한양대학교 소프트중심대학 교과과정 자문위원</a:t>
            </a: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한국정보산업협회 </a:t>
            </a:r>
            <a:r>
              <a:rPr lang="ko-KR" altLang="en-US" sz="1100" dirty="0" err="1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한이음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 대회 심사위원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  <a:cs typeface="Gmarket Sans Light" pitchFamily="34" charset="0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1973970" y="1360480"/>
            <a:ext cx="4579230" cy="69692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73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</a:rPr>
                <a:t>IT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 공학박사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(IT P</a:t>
              </a:r>
              <a:r>
                <a:rPr lang="en-US" altLang="ko-KR" dirty="0">
                  <a:latin typeface="페이퍼로지 5 Medium"/>
                  <a:ea typeface="페이퍼로지 5 Medium"/>
                </a:rPr>
                <a:t>olicy &amp; 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Management</a:t>
              </a:r>
              <a:r>
                <a:rPr lang="en-US" altLang="ko-KR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0920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46"/>
              <a:r>
                <a:rPr lang="ko-KR" altLang="en-US" sz="16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  <a:cs typeface="Gmarket Sans Bold" pitchFamily="34" charset="0"/>
                </a:rPr>
                <a:t>학력</a:t>
              </a:r>
              <a:endParaRPr 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1909106" y="2087291"/>
            <a:ext cx="311833" cy="31025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1909106" y="3039636"/>
            <a:ext cx="311833" cy="31025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196143" y="2354117"/>
            <a:ext cx="3510924" cy="67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)KTDS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전략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AX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본부장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IT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부문 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IT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컨설팅본부장</a:t>
            </a:r>
            <a:endParaRPr lang="en-US" altLang="ko-KR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  <a:p>
            <a:pPr marL="214334" indent="-214334" defTabSz="914446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)KT </a:t>
            </a:r>
            <a:r>
              <a:rPr lang="en-US" altLang="ko-KR" sz="1100" dirty="0" err="1">
                <a:solidFill>
                  <a:srgbClr val="281153"/>
                </a:solidFill>
                <a:latin typeface="페이퍼로지 5 Medium"/>
                <a:ea typeface="페이퍼로지 5 Medium"/>
              </a:rPr>
              <a:t>NexR</a:t>
            </a:r>
            <a:r>
              <a:rPr lang="en-US" altLang="ko-KR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 </a:t>
            </a:r>
            <a:r>
              <a:rPr lang="ko-KR" altLang="en-US" sz="1100" dirty="0">
                <a:solidFill>
                  <a:srgbClr val="281153"/>
                </a:solidFill>
                <a:latin typeface="페이퍼로지 5 Medium"/>
                <a:ea typeface="페이퍼로지 5 Medium"/>
              </a:rPr>
              <a:t>사외이사 </a:t>
            </a:r>
            <a:endParaRPr lang="en-US" sz="1100" dirty="0">
              <a:solidFill>
                <a:srgbClr val="281153"/>
              </a:solidFill>
              <a:latin typeface="페이퍼로지 5 Medium"/>
              <a:ea typeface="페이퍼로지 5 Medium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113882" y="5661263"/>
            <a:ext cx="4579230" cy="727917"/>
            <a:chOff x="4031074" y="1363572"/>
            <a:chExt cx="4579230" cy="727917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76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 </a:t>
              </a:r>
            </a:p>
            <a:p>
              <a:pPr marL="214334" indent="-214334" defTabSz="914446"/>
              <a:r>
                <a:rPr lang="en-US" altLang="ko-KR" sz="1100" dirty="0">
                  <a:latin typeface="페이퍼로지 5 Medium"/>
                  <a:ea typeface="페이퍼로지 5 Medium"/>
                </a:rPr>
                <a:t>010-3010-1651(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언제든지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 </a:t>
              </a:r>
              <a:r>
                <a:rPr lang="ko-KR" altLang="en-US" sz="1100" dirty="0">
                  <a:latin typeface="페이퍼로지 5 Medium"/>
                  <a:ea typeface="페이퍼로지 5 Medium"/>
                </a:rPr>
                <a:t>연락을 해도 좋습니다</a:t>
              </a:r>
              <a:r>
                <a:rPr lang="en-US" altLang="ko-KR" sz="1100" dirty="0">
                  <a:latin typeface="페이퍼로지 5 Medium"/>
                  <a:ea typeface="페이퍼로지 5 Medium"/>
                </a:rPr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0920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914446"/>
              <a:r>
                <a:rPr lang="ko-KR" altLang="en-US" sz="1600" b="1" dirty="0">
                  <a:solidFill>
                    <a:srgbClr val="281153"/>
                  </a:solidFill>
                  <a:latin typeface="페이퍼로지 8 ExtraBold"/>
                  <a:ea typeface="페이퍼로지 8 ExtraBold"/>
                </a:rPr>
                <a:t>연락처</a:t>
              </a:r>
              <a:endParaRPr lang="en-US" sz="1600" b="1" dirty="0">
                <a:solidFill>
                  <a:srgbClr val="281153"/>
                </a:solidFill>
                <a:latin typeface="페이퍼로지 8 ExtraBold"/>
                <a:ea typeface="페이퍼로지 8 ExtraBold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A8566F8-EEA4-453F-B68B-6F6BA0403118}"/>
              </a:ext>
            </a:extLst>
          </p:cNvPr>
          <p:cNvSpPr/>
          <p:nvPr/>
        </p:nvSpPr>
        <p:spPr>
          <a:xfrm>
            <a:off x="558800" y="802640"/>
            <a:ext cx="11074400" cy="5425440"/>
          </a:xfrm>
          <a:prstGeom prst="roundRect">
            <a:avLst>
              <a:gd name="adj" fmla="val 224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99E6E53-2DFD-4EF6-B6CB-C0A4F4E83C05}"/>
              </a:ext>
            </a:extLst>
          </p:cNvPr>
          <p:cNvCxnSpPr>
            <a:cxnSpLocks/>
          </p:cNvCxnSpPr>
          <p:nvPr/>
        </p:nvCxnSpPr>
        <p:spPr>
          <a:xfrm>
            <a:off x="558800" y="670560"/>
            <a:ext cx="11074400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59A329-1122-40F3-98D6-11F14B7D3F31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20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4BC14-EEF9-4E00-B40F-DEFBB8329C42}"/>
              </a:ext>
            </a:extLst>
          </p:cNvPr>
          <p:cNvSpPr txBox="1"/>
          <p:nvPr/>
        </p:nvSpPr>
        <p:spPr>
          <a:xfrm>
            <a:off x="558800" y="233006"/>
            <a:ext cx="626775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참고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51F2DF-E5F0-43C1-9BC8-7732071CB44B}"/>
              </a:ext>
            </a:extLst>
          </p:cNvPr>
          <p:cNvSpPr txBox="1"/>
          <p:nvPr/>
        </p:nvSpPr>
        <p:spPr>
          <a:xfrm>
            <a:off x="740052" y="940419"/>
            <a:ext cx="17521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참고 문헌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439441-E12B-4A66-8936-2CF12BCC7C44}"/>
              </a:ext>
            </a:extLst>
          </p:cNvPr>
          <p:cNvSpPr txBox="1"/>
          <p:nvPr/>
        </p:nvSpPr>
        <p:spPr>
          <a:xfrm>
            <a:off x="740051" y="1618707"/>
            <a:ext cx="17521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참고 도서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031D03-7DCB-44F6-82D4-86AE157E0791}"/>
              </a:ext>
            </a:extLst>
          </p:cNvPr>
          <p:cNvSpPr txBox="1"/>
          <p:nvPr/>
        </p:nvSpPr>
        <p:spPr>
          <a:xfrm>
            <a:off x="740049" y="2360819"/>
            <a:ext cx="17521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2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참고 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9E3EBB-12D3-4320-9D79-5301B5490F80}"/>
              </a:ext>
            </a:extLst>
          </p:cNvPr>
          <p:cNvSpPr txBox="1"/>
          <p:nvPr/>
        </p:nvSpPr>
        <p:spPr>
          <a:xfrm>
            <a:off x="740049" y="1215924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김주원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ChatGPT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API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를 활용한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챗봇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서비스 구축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with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 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&amp; Semantic Kernel .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Fastcampus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. https://drive.google.com/drive/folders/1StX2q_NosWdz0f9MgR7h9kcZm4xzhmgf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7D0DC-E5A4-4EDF-8CC3-41E5A1C943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904" y="241058"/>
            <a:ext cx="522296" cy="3693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E6F8A1-636A-4048-9561-D08EEA8D5BD5}"/>
              </a:ext>
            </a:extLst>
          </p:cNvPr>
          <p:cNvSpPr txBox="1"/>
          <p:nvPr/>
        </p:nvSpPr>
        <p:spPr>
          <a:xfrm>
            <a:off x="740049" y="1931426"/>
            <a:ext cx="358810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서지영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랭체인으로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LLM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기반의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AI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서비스 개발하기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길벗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2024.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11E85D-A9CA-4A1C-B1DC-C28DA1254297}"/>
              </a:ext>
            </a:extLst>
          </p:cNvPr>
          <p:cNvSpPr txBox="1"/>
          <p:nvPr/>
        </p:nvSpPr>
        <p:spPr>
          <a:xfrm>
            <a:off x="740049" y="2677564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빗자루검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“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이란 무엇인가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?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개념과 모듈 구성을 알아보자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”. 2023.08.04. https://yongeekd01.tistory.com/92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FAE55-526A-449C-B4CF-D3818B45D426}"/>
              </a:ext>
            </a:extLst>
          </p:cNvPr>
          <p:cNvSpPr txBox="1"/>
          <p:nvPr/>
        </p:nvSpPr>
        <p:spPr>
          <a:xfrm>
            <a:off x="740049" y="2894281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Janakiram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MSV. “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랭체인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(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이란 무엇인가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?”. 2023.09.18.  SAMSUNG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SDS. https://www.samsungsds.com/kr/insights/what-is-langchain.html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1E165B-E03A-4003-9A78-8418C79D3857}"/>
              </a:ext>
            </a:extLst>
          </p:cNvPr>
          <p:cNvSpPr txBox="1"/>
          <p:nvPr/>
        </p:nvSpPr>
        <p:spPr>
          <a:xfrm>
            <a:off x="740049" y="3110998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Red Hat. “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대규모 언어 모델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(LLM)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이란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?”. 2023.09.26. https://www.redhat.com/ko/topics/ai/what-are-large-language-models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093CA8-7289-445E-8F38-A19FDE9A4E68}"/>
              </a:ext>
            </a:extLst>
          </p:cNvPr>
          <p:cNvSpPr txBox="1"/>
          <p:nvPr/>
        </p:nvSpPr>
        <p:spPr>
          <a:xfrm>
            <a:off x="740049" y="3327715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elastic. “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대규모 언어 모델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(LLM)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이란 무엇인가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?”. https://www.elastic.co/kr/what-is/large-language-models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2AAA3-033D-4FDA-8B11-4994237C0DDD}"/>
              </a:ext>
            </a:extLst>
          </p:cNvPr>
          <p:cNvSpPr txBox="1"/>
          <p:nvPr/>
        </p:nvSpPr>
        <p:spPr>
          <a:xfrm>
            <a:off x="740049" y="3544432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NVIDIA Korea. “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대규모 언어 모델이 사용되는 이유는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?”. 2023.01.30. https://blogs.nvidia.co.kr/2023/01/30/what-are-large-language-models-used-for/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BE8D6-9282-4A43-A8B9-D84D6B44A9D8}"/>
              </a:ext>
            </a:extLst>
          </p:cNvPr>
          <p:cNvSpPr txBox="1"/>
          <p:nvPr/>
        </p:nvSpPr>
        <p:spPr>
          <a:xfrm>
            <a:off x="740049" y="3761149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Udonehn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. “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LangChanin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 RAG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사용하기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”. 2023402.25. https://velog.io/@udonehn/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553FBE-BDCE-48D0-A387-ECC1E8AAD037}"/>
              </a:ext>
            </a:extLst>
          </p:cNvPr>
          <p:cNvSpPr txBox="1"/>
          <p:nvPr/>
        </p:nvSpPr>
        <p:spPr>
          <a:xfrm>
            <a:off x="740049" y="3977866"/>
            <a:ext cx="1056802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Deep Learning. “[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] Chroma Vector BD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를 사용해서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RAG ( 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Retireval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rPr>
              <a:t>-Augmented Generation)”. 2023.12.25. https://rfriend.tistory.com/832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30679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FA5CEFD5-93D9-4868-AC91-6AC52E67F4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ectangle 75">
            <a:extLst>
              <a:ext uri="{FF2B5EF4-FFF2-40B4-BE49-F238E27FC236}">
                <a16:creationId xmlns:a16="http://schemas.microsoft.com/office/drawing/2014/main" id="{55664D46-F46F-46A5-880D-0F88364BCE07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23" latinLnBrk="0">
              <a:defRPr/>
            </a:pPr>
            <a:endParaRPr lang="en-US" kern="0" dirty="0">
              <a:solidFill>
                <a:prstClr val="white"/>
              </a:solidFill>
              <a:latin typeface="Arial" panose="020B0604020202020204" pitchFamily="34" charset="0"/>
              <a:ea typeface="페이퍼로지 5 Medi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153" y="1670676"/>
            <a:ext cx="8058295" cy="10363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609630" latinLnBrk="0"/>
            <a:r>
              <a:rPr lang="en-US" sz="6134" dirty="0">
                <a:solidFill>
                  <a:srgbClr val="FFFFFF"/>
                </a:solidFill>
                <a:latin typeface="Open Sans ExtraBold" pitchFamily="34" charset="0"/>
                <a:ea typeface="맑은 고딕" panose="020B0503020000020004" pitchFamily="50" charset="-127"/>
                <a:cs typeface="Open Sans ExtraBold" pitchFamily="34" charset="0"/>
              </a:rPr>
              <a:t>THANK YOU</a:t>
            </a:r>
            <a:endParaRPr lang="en-US" sz="12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5384800" y="2257005"/>
            <a:ext cx="155995" cy="155995"/>
            <a:chOff x="8190889" y="1851895"/>
            <a:chExt cx="233992" cy="2339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0889" y="1851895"/>
              <a:ext cx="233992" cy="2339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447473" y="6019963"/>
            <a:ext cx="4093207" cy="348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 defTabSz="609630" latinLnBrk="0"/>
            <a:r>
              <a:rPr lang="ko-KR" altLang="en-US" sz="1667" kern="0" spc="-67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JK KR DemiLight" pitchFamily="34" charset="0"/>
              </a:rPr>
              <a:t>오인택</a:t>
            </a:r>
            <a:endParaRPr lang="en-US" sz="1667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75">
            <a:extLst>
              <a:ext uri="{FF2B5EF4-FFF2-40B4-BE49-F238E27FC236}">
                <a16:creationId xmlns:a16="http://schemas.microsoft.com/office/drawing/2014/main" id="{2310E357-FB3C-45F9-803E-B92D35C88B04}"/>
              </a:ext>
            </a:extLst>
          </p:cNvPr>
          <p:cNvSpPr/>
          <p:nvPr/>
        </p:nvSpPr>
        <p:spPr>
          <a:xfrm>
            <a:off x="10191" y="0"/>
            <a:ext cx="10399900" cy="6858000"/>
          </a:xfrm>
          <a:prstGeom prst="rect">
            <a:avLst/>
          </a:prstGeom>
          <a:gradFill>
            <a:gsLst>
              <a:gs pos="0">
                <a:srgbClr val="2269F7">
                  <a:alpha val="70000"/>
                </a:srgbClr>
              </a:gs>
              <a:gs pos="96000">
                <a:srgbClr val="2269F7">
                  <a:alpha val="70000"/>
                  <a:lumMod val="75000"/>
                </a:srgbClr>
              </a:gs>
            </a:gsLst>
            <a:lin ang="27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2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페이퍼로지 5 Medium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5A2A9A-7AF9-4C05-9F9B-452C558B9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5" r="14276" b="5268"/>
          <a:stretch/>
        </p:blipFill>
        <p:spPr>
          <a:xfrm>
            <a:off x="7952241" y="2484149"/>
            <a:ext cx="4239758" cy="4373851"/>
          </a:xfrm>
          <a:prstGeom prst="rect">
            <a:avLst/>
          </a:prstGeom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A73CFE17-2343-4A9E-8E8C-A6DD4EFF5C34}"/>
              </a:ext>
            </a:extLst>
          </p:cNvPr>
          <p:cNvSpPr/>
          <p:nvPr/>
        </p:nvSpPr>
        <p:spPr>
          <a:xfrm>
            <a:off x="5998704" y="2272466"/>
            <a:ext cx="4468055" cy="42473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46E45C-AFB9-43A2-BB67-7EDCF5E9FF69}"/>
              </a:ext>
            </a:extLst>
          </p:cNvPr>
          <p:cNvSpPr txBox="1"/>
          <p:nvPr/>
        </p:nvSpPr>
        <p:spPr>
          <a:xfrm>
            <a:off x="4800996" y="1786964"/>
            <a:ext cx="2590004" cy="73866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Contents</a:t>
            </a:r>
            <a:endParaRPr lang="ko-KR" altLang="en-US" sz="48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8CEF1C7-5E74-41C0-A6FD-E83A4F7D936A}"/>
              </a:ext>
            </a:extLst>
          </p:cNvPr>
          <p:cNvSpPr/>
          <p:nvPr/>
        </p:nvSpPr>
        <p:spPr>
          <a:xfrm>
            <a:off x="6572648" y="5036717"/>
            <a:ext cx="2356465" cy="26633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Ⅵ .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구체적인 활용 사례 및 사업 영역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4BDE90B-79AA-42EE-8E62-AE936BB2B8B1}"/>
              </a:ext>
            </a:extLst>
          </p:cNvPr>
          <p:cNvSpPr/>
          <p:nvPr/>
        </p:nvSpPr>
        <p:spPr>
          <a:xfrm>
            <a:off x="6863069" y="5303053"/>
            <a:ext cx="3047360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주요 기업들의 다각화된 서비스 제공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                     … ………… 18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E01A37B-9A6F-484B-A94E-54491EAA713C}"/>
              </a:ext>
            </a:extLst>
          </p:cNvPr>
          <p:cNvSpPr/>
          <p:nvPr/>
        </p:nvSpPr>
        <p:spPr>
          <a:xfrm>
            <a:off x="6573051" y="2905482"/>
            <a:ext cx="1066048" cy="26633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Ⅳ. 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5C249D-E8DF-43E5-91ED-CBB68C84A5C7}"/>
              </a:ext>
            </a:extLst>
          </p:cNvPr>
          <p:cNvSpPr/>
          <p:nvPr/>
        </p:nvSpPr>
        <p:spPr>
          <a:xfrm>
            <a:off x="6863069" y="3171818"/>
            <a:ext cx="3087434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주요 모듈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모델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I/O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 ……… …  13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51A8D9-3B66-4821-A6BF-66EF91285F69}"/>
              </a:ext>
            </a:extLst>
          </p:cNvPr>
          <p:cNvSpPr/>
          <p:nvPr/>
        </p:nvSpPr>
        <p:spPr>
          <a:xfrm>
            <a:off x="6863069" y="3394388"/>
            <a:ext cx="3712485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주요 모듈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연결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……… …  14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A0FE080-0919-4816-AEA8-536255E8A16E}"/>
              </a:ext>
            </a:extLst>
          </p:cNvPr>
          <p:cNvSpPr/>
          <p:nvPr/>
        </p:nvSpPr>
        <p:spPr>
          <a:xfrm>
            <a:off x="6573051" y="4204155"/>
            <a:ext cx="3052938" cy="266336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Ⅴ. 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통한 업무자동화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POC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C3E3C21-300A-4D93-8F89-6DB500C5E6F2}"/>
              </a:ext>
            </a:extLst>
          </p:cNvPr>
          <p:cNvSpPr/>
          <p:nvPr/>
        </p:nvSpPr>
        <p:spPr>
          <a:xfrm>
            <a:off x="6863069" y="3621932"/>
            <a:ext cx="3085832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주요 모듈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체인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 ……… …  15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1625CE2-7936-4224-A239-7C387DADE24A}"/>
              </a:ext>
            </a:extLst>
          </p:cNvPr>
          <p:cNvSpPr/>
          <p:nvPr/>
        </p:nvSpPr>
        <p:spPr>
          <a:xfrm>
            <a:off x="6863069" y="3844502"/>
            <a:ext cx="4115150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주요 모듈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메모리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1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에어전트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툴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  16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3285900-79FC-479C-9057-AE9F8CF4E2F4}"/>
              </a:ext>
            </a:extLst>
          </p:cNvPr>
          <p:cNvSpPr/>
          <p:nvPr/>
        </p:nvSpPr>
        <p:spPr>
          <a:xfrm>
            <a:off x="6863069" y="4530411"/>
            <a:ext cx="4115150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회의록 자동 작성                                                        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……… ………… … 17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0A04E0F4-D2EA-4131-9878-8C0DA730C4DD}"/>
              </a:ext>
            </a:extLst>
          </p:cNvPr>
          <p:cNvSpPr/>
          <p:nvPr/>
        </p:nvSpPr>
        <p:spPr>
          <a:xfrm>
            <a:off x="1554849" y="2292246"/>
            <a:ext cx="4399978" cy="42275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F2A03F-3BE7-4CDA-8F53-956981382431}"/>
              </a:ext>
            </a:extLst>
          </p:cNvPr>
          <p:cNvSpPr/>
          <p:nvPr/>
        </p:nvSpPr>
        <p:spPr>
          <a:xfrm>
            <a:off x="2245745" y="2911029"/>
            <a:ext cx="3135524" cy="26633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Ⅰ.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거대 언어 모델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LLM(Large Language Model)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14BDBA2-0BD9-448C-92E9-E905F086154C}"/>
              </a:ext>
            </a:extLst>
          </p:cNvPr>
          <p:cNvSpPr/>
          <p:nvPr/>
        </p:nvSpPr>
        <p:spPr>
          <a:xfrm>
            <a:off x="2536165" y="3177365"/>
            <a:ext cx="3081022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LLM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활용 및 최적화방법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… …………… ……………   03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B32666-5A77-438B-B7AB-7D612E45F4FA}"/>
              </a:ext>
            </a:extLst>
          </p:cNvPr>
          <p:cNvSpPr/>
          <p:nvPr/>
        </p:nvSpPr>
        <p:spPr>
          <a:xfrm>
            <a:off x="2245745" y="3560365"/>
            <a:ext cx="2771643" cy="26633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Ⅱ . 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필요배경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– Samsung IT Insight Forum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AC89F5-294B-4638-8C2E-7E1C0BE0C9EF}"/>
              </a:ext>
            </a:extLst>
          </p:cNvPr>
          <p:cNvSpPr/>
          <p:nvPr/>
        </p:nvSpPr>
        <p:spPr>
          <a:xfrm>
            <a:off x="2536165" y="3826701"/>
            <a:ext cx="3101862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생성형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트렌드                                                                     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……… ……… … 04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9E6D80C-DA24-459A-A79D-14027587F9B8}"/>
              </a:ext>
            </a:extLst>
          </p:cNvPr>
          <p:cNvSpPr/>
          <p:nvPr/>
        </p:nvSpPr>
        <p:spPr>
          <a:xfrm>
            <a:off x="2245745" y="4591067"/>
            <a:ext cx="2915079" cy="266336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Ⅲ  . RAG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(Retrieval-Augmented Generation)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515885A-BDEE-425A-8C0D-819C9BA0BA86}"/>
              </a:ext>
            </a:extLst>
          </p:cNvPr>
          <p:cNvCxnSpPr>
            <a:cxnSpLocks/>
          </p:cNvCxnSpPr>
          <p:nvPr/>
        </p:nvCxnSpPr>
        <p:spPr>
          <a:xfrm>
            <a:off x="5857916" y="2819703"/>
            <a:ext cx="0" cy="3457272"/>
          </a:xfrm>
          <a:prstGeom prst="line">
            <a:avLst/>
          </a:prstGeom>
          <a:ln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4720E4-5CF9-4227-9172-102F16CF7AC6}"/>
              </a:ext>
            </a:extLst>
          </p:cNvPr>
          <p:cNvSpPr/>
          <p:nvPr/>
        </p:nvSpPr>
        <p:spPr>
          <a:xfrm>
            <a:off x="2536165" y="4055330"/>
            <a:ext cx="3132318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Use Case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구현을 위한 최적 기술 적용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……… ……… …  06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7FD1FA-44E6-4819-8502-FBA961AE26DF}"/>
              </a:ext>
            </a:extLst>
          </p:cNvPr>
          <p:cNvSpPr/>
          <p:nvPr/>
        </p:nvSpPr>
        <p:spPr>
          <a:xfrm>
            <a:off x="2536165" y="4857403"/>
            <a:ext cx="3736651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RAG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란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?                                                                              … …………… ……………  07                                                    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4AB3E5-562C-4BBD-9032-0766E9DF5353}"/>
              </a:ext>
            </a:extLst>
          </p:cNvPr>
          <p:cNvSpPr/>
          <p:nvPr/>
        </p:nvSpPr>
        <p:spPr>
          <a:xfrm>
            <a:off x="2536165" y="5082460"/>
            <a:ext cx="3712485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RAG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시스템을 구현하기 위한 대표 요소               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……… …  08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DFBB403-148D-4A78-8AFF-6D497DE9A25F}"/>
              </a:ext>
            </a:extLst>
          </p:cNvPr>
          <p:cNvSpPr/>
          <p:nvPr/>
        </p:nvSpPr>
        <p:spPr>
          <a:xfrm>
            <a:off x="2670886" y="5546736"/>
            <a:ext cx="4115150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 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구성도구                                             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 …………… ……………  09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33BFF26-79B8-47A0-BA3A-DB8FE31AFE37}"/>
              </a:ext>
            </a:extLst>
          </p:cNvPr>
          <p:cNvSpPr/>
          <p:nvPr/>
        </p:nvSpPr>
        <p:spPr>
          <a:xfrm>
            <a:off x="2670886" y="5771506"/>
            <a:ext cx="4115150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  Flow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및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Architecture                       … …………… ……………  11</a:t>
            </a:r>
            <a:endParaRPr lang="ko-KR" altLang="en-US" sz="11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095812-A148-41BB-9E9D-5608D7A268C5}"/>
              </a:ext>
            </a:extLst>
          </p:cNvPr>
          <p:cNvSpPr/>
          <p:nvPr/>
        </p:nvSpPr>
        <p:spPr>
          <a:xfrm>
            <a:off x="2670886" y="5996277"/>
            <a:ext cx="4115150" cy="220169"/>
          </a:xfrm>
          <a:prstGeom prst="rect">
            <a:avLst/>
          </a:prstGeom>
        </p:spPr>
        <p:txBody>
          <a:bodyPr wrap="squar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- 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프레임워크                                                      </a:t>
            </a:r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… …………… ……………  12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41F8847-A0DD-4946-85D8-3FCC8FCC6FCE}"/>
              </a:ext>
            </a:extLst>
          </p:cNvPr>
          <p:cNvSpPr/>
          <p:nvPr/>
        </p:nvSpPr>
        <p:spPr>
          <a:xfrm>
            <a:off x="5748792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02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A2AC917-05A9-499D-B54A-E5D443E4333C}"/>
              </a:ext>
            </a:extLst>
          </p:cNvPr>
          <p:cNvSpPr/>
          <p:nvPr/>
        </p:nvSpPr>
        <p:spPr>
          <a:xfrm>
            <a:off x="2536165" y="5317042"/>
            <a:ext cx="663694" cy="220169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· RAG </a:t>
            </a:r>
            <a:r>
              <a: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소개   </a:t>
            </a:r>
          </a:p>
        </p:txBody>
      </p:sp>
    </p:spTree>
    <p:extLst>
      <p:ext uri="{BB962C8B-B14F-4D97-AF65-F5344CB8AC3E}">
        <p14:creationId xmlns:p14="http://schemas.microsoft.com/office/powerpoint/2010/main" val="60212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그림 111">
            <a:extLst>
              <a:ext uri="{FF2B5EF4-FFF2-40B4-BE49-F238E27FC236}">
                <a16:creationId xmlns:a16="http://schemas.microsoft.com/office/drawing/2014/main" id="{1B592BE3-34AD-460F-AFAB-965DDE09F2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42" name="그림 41" descr="흰색으로된 도시의 3D 디자인">
            <a:extLst>
              <a:ext uri="{FF2B5EF4-FFF2-40B4-BE49-F238E27FC236}">
                <a16:creationId xmlns:a16="http://schemas.microsoft.com/office/drawing/2014/main" id="{A6845F10-C3DD-4C5D-863D-F418B7DAE4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581286"/>
            <a:ext cx="12192000" cy="42767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5C10F6-4861-4033-89CA-738D6586DE4F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Ⅰ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04F0BE-6ED6-4E73-BB94-7C4A1410497C}"/>
              </a:ext>
            </a:extLst>
          </p:cNvPr>
          <p:cNvSpPr txBox="1"/>
          <p:nvPr/>
        </p:nvSpPr>
        <p:spPr>
          <a:xfrm>
            <a:off x="530540" y="189890"/>
            <a:ext cx="5730288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거대 언어 모델</a:t>
            </a:r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LLM(Large Language Model) 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D860301-0AE5-4362-B9FF-AFF85B2E8DC4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609612-2C41-4599-9CD5-2AF96AFB0FA2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거대 언어 모델이란  대규모 데이터셋 에서 얻은 지식을 기반으로 텍스트와 다양한 콘텐츠를 인식하고  응용 할  수  있는  딥 러닝 알고리즘으로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최근 가장 주목받는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ChatGPT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  메타에서 개발한 오픈소스 모델 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LLaMA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(Large Language Model Mode Al)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등 이 있다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58196C8-E6E7-49CB-8E0A-3002100CF801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1863D1B-DDA8-48C5-A5DC-2BA63124AFD5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LLM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활용 및 최적화방법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98C131-32DC-4708-BE48-C74CD5D0633E}"/>
              </a:ext>
            </a:extLst>
          </p:cNvPr>
          <p:cNvSpPr txBox="1"/>
          <p:nvPr/>
        </p:nvSpPr>
        <p:spPr>
          <a:xfrm>
            <a:off x="746707" y="2033281"/>
            <a:ext cx="5816018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LLM(Large Language Model)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텍스트 생성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콘텐츠 요약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번역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분류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분석 등 다양한 기능을 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수행할 수 있어 창의력과 생산성을 높여 어려운 문제를 해결하는 강력한 도구로 활용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D2C86E7-314F-4DA7-8895-E42F53ED7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86" y="2798622"/>
            <a:ext cx="143315" cy="14331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F5AB9EA-1411-447E-B0DB-B508FAB11273}"/>
              </a:ext>
            </a:extLst>
          </p:cNvPr>
          <p:cNvSpPr txBox="1"/>
          <p:nvPr/>
        </p:nvSpPr>
        <p:spPr>
          <a:xfrm>
            <a:off x="1017612" y="2779101"/>
            <a:ext cx="85166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활용 방법은 오픈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챗봇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서비스를 직접 이용하거나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API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통해 학습된 모델을 가져와 사용하는 방식이 있다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1362CF2-BFE8-4DF3-8478-001034826805}"/>
              </a:ext>
            </a:extLst>
          </p:cNvPr>
          <p:cNvGrpSpPr/>
          <p:nvPr/>
        </p:nvGrpSpPr>
        <p:grpSpPr>
          <a:xfrm>
            <a:off x="784586" y="3160547"/>
            <a:ext cx="3458995" cy="3164053"/>
            <a:chOff x="784586" y="3160547"/>
            <a:chExt cx="3458995" cy="316405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C5AFEA0-0BC8-4F56-91E5-29AAB84D48C5}"/>
                </a:ext>
              </a:extLst>
            </p:cNvPr>
            <p:cNvSpPr/>
            <p:nvPr/>
          </p:nvSpPr>
          <p:spPr>
            <a:xfrm>
              <a:off x="784586" y="3235857"/>
              <a:ext cx="3458995" cy="3088743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21B3055-B952-4CB6-8977-DBBC62C05F6E}"/>
                </a:ext>
              </a:extLst>
            </p:cNvPr>
            <p:cNvSpPr/>
            <p:nvPr/>
          </p:nvSpPr>
          <p:spPr>
            <a:xfrm>
              <a:off x="784586" y="3160547"/>
              <a:ext cx="3458995" cy="383256"/>
            </a:xfrm>
            <a:prstGeom prst="roundRect">
              <a:avLst>
                <a:gd name="adj" fmla="val 14035"/>
              </a:avLst>
            </a:prstGeom>
            <a:solidFill>
              <a:srgbClr val="0033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2A4D444-B237-4195-AA95-4A8238D72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</a:blip>
            <a:stretch>
              <a:fillRect/>
            </a:stretch>
          </p:blipFill>
          <p:spPr>
            <a:xfrm>
              <a:off x="915058" y="3666117"/>
              <a:ext cx="3198050" cy="16798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6FEA59D-73C5-47AA-B576-3D7CF5880DD0}"/>
                </a:ext>
              </a:extLst>
            </p:cNvPr>
            <p:cNvSpPr txBox="1"/>
            <p:nvPr/>
          </p:nvSpPr>
          <p:spPr>
            <a:xfrm>
              <a:off x="1568561" y="3249334"/>
              <a:ext cx="189104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파인 튜닝 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(Fine-Tuning)</a:t>
              </a:r>
              <a:endPara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6CD0DAAD-E528-4278-8FE3-6D154D21CCC0}"/>
                </a:ext>
              </a:extLst>
            </p:cNvPr>
            <p:cNvSpPr/>
            <p:nvPr/>
          </p:nvSpPr>
          <p:spPr>
            <a:xfrm>
              <a:off x="784586" y="5346135"/>
              <a:ext cx="3458995" cy="705365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8FBD99B-592B-41D1-99AD-74D89ADEFB9A}"/>
                </a:ext>
              </a:extLst>
            </p:cNvPr>
            <p:cNvSpPr txBox="1"/>
            <p:nvPr/>
          </p:nvSpPr>
          <p:spPr>
            <a:xfrm>
              <a:off x="914019" y="5475299"/>
              <a:ext cx="31980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기존 학습된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대규모 언어 모델을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특정 작업이나 도메인에 맞게 조정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하는 과정으로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추가 데이터를 사용하여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모델을 미세 조정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함으로써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최적화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된 성능을 달성하는 기법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CFED77-D231-4C4C-AD43-33203D0B644D}"/>
              </a:ext>
            </a:extLst>
          </p:cNvPr>
          <p:cNvGrpSpPr/>
          <p:nvPr/>
        </p:nvGrpSpPr>
        <p:grpSpPr>
          <a:xfrm>
            <a:off x="4363022" y="3160547"/>
            <a:ext cx="3458995" cy="3164053"/>
            <a:chOff x="4363022" y="3160547"/>
            <a:chExt cx="3458995" cy="3164053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A9D09A2C-D5AB-442B-BAE9-026208EC4FA3}"/>
                </a:ext>
              </a:extLst>
            </p:cNvPr>
            <p:cNvSpPr/>
            <p:nvPr/>
          </p:nvSpPr>
          <p:spPr>
            <a:xfrm>
              <a:off x="4363022" y="3235857"/>
              <a:ext cx="3458995" cy="3088743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9C8F4254-2A54-4C1E-9974-9EFB0FCA2C04}"/>
                </a:ext>
              </a:extLst>
            </p:cNvPr>
            <p:cNvSpPr/>
            <p:nvPr/>
          </p:nvSpPr>
          <p:spPr>
            <a:xfrm>
              <a:off x="4363022" y="3160547"/>
              <a:ext cx="3458995" cy="383256"/>
            </a:xfrm>
            <a:prstGeom prst="roundRect">
              <a:avLst>
                <a:gd name="adj" fmla="val 11695"/>
              </a:avLst>
            </a:prstGeom>
            <a:solidFill>
              <a:srgbClr val="1756BD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806D6347-CDC1-4A74-9893-ED3A98EC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" r="363"/>
            <a:stretch/>
          </p:blipFill>
          <p:spPr>
            <a:xfrm>
              <a:off x="4493494" y="3666117"/>
              <a:ext cx="3198050" cy="16798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681F943-95D6-435E-AC86-2359D8D18B80}"/>
                </a:ext>
              </a:extLst>
            </p:cNvPr>
            <p:cNvSpPr txBox="1"/>
            <p:nvPr/>
          </p:nvSpPr>
          <p:spPr>
            <a:xfrm>
              <a:off x="4460186" y="3238217"/>
              <a:ext cx="326466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RAG (Retrieval-Augmented Generation)</a:t>
              </a:r>
              <a:endPara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5C3B951F-4ECA-46AA-84DE-C3D166246F74}"/>
                </a:ext>
              </a:extLst>
            </p:cNvPr>
            <p:cNvSpPr/>
            <p:nvPr/>
          </p:nvSpPr>
          <p:spPr>
            <a:xfrm>
              <a:off x="4363022" y="5346135"/>
              <a:ext cx="3458995" cy="705365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984A613-48F1-472A-BFDC-89288CD16AE8}"/>
                </a:ext>
              </a:extLst>
            </p:cNvPr>
            <p:cNvSpPr txBox="1"/>
            <p:nvPr/>
          </p:nvSpPr>
          <p:spPr>
            <a:xfrm>
              <a:off x="4493495" y="5475299"/>
              <a:ext cx="31980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정보 검색과  텍스트생성을 결합한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자연어 처리 기술로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큰 데이터베이스나 인터넷과 같은 정보의 원천에서 필요한 </a:t>
              </a:r>
              <a:r>
                <a:rPr lang="ko-KR" altLang="en-US" sz="1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사실이나데이터를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찾아내고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그것을 기반으로 텍스트를 만드는 기술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DA8E88-DC53-4D7A-927B-34BBE88853FC}"/>
              </a:ext>
            </a:extLst>
          </p:cNvPr>
          <p:cNvGrpSpPr/>
          <p:nvPr/>
        </p:nvGrpSpPr>
        <p:grpSpPr>
          <a:xfrm>
            <a:off x="7941458" y="3160547"/>
            <a:ext cx="3458995" cy="3164053"/>
            <a:chOff x="7941458" y="3160547"/>
            <a:chExt cx="3458995" cy="3164053"/>
          </a:xfrm>
        </p:grpSpPr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F8EB6E39-8405-4921-9636-3EC2D661506E}"/>
                </a:ext>
              </a:extLst>
            </p:cNvPr>
            <p:cNvSpPr/>
            <p:nvPr/>
          </p:nvSpPr>
          <p:spPr>
            <a:xfrm>
              <a:off x="7941458" y="3235857"/>
              <a:ext cx="3458995" cy="3088743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67B3AE8-741B-479B-B753-D65AD3324DFF}"/>
                </a:ext>
              </a:extLst>
            </p:cNvPr>
            <p:cNvSpPr/>
            <p:nvPr/>
          </p:nvSpPr>
          <p:spPr>
            <a:xfrm>
              <a:off x="7941458" y="3160547"/>
              <a:ext cx="3458995" cy="383256"/>
            </a:xfrm>
            <a:prstGeom prst="roundRect">
              <a:avLst>
                <a:gd name="adj" fmla="val 9357"/>
              </a:avLst>
            </a:prstGeom>
            <a:solidFill>
              <a:srgbClr val="73AC9D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2FB5D346-CD54-4654-8BD8-A35F9DB89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1" b="6071"/>
            <a:stretch/>
          </p:blipFill>
          <p:spPr>
            <a:xfrm>
              <a:off x="8071930" y="3666117"/>
              <a:ext cx="3198050" cy="16798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3930C2-97EC-41FC-AFF3-22D45F3A8F5C}"/>
                </a:ext>
              </a:extLst>
            </p:cNvPr>
            <p:cNvSpPr txBox="1"/>
            <p:nvPr/>
          </p:nvSpPr>
          <p:spPr>
            <a:xfrm>
              <a:off x="8460555" y="3249334"/>
              <a:ext cx="24208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퓨샷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러닝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(Few Shot Learning)</a:t>
              </a:r>
              <a:endPara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endParaRP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5F8490A2-0F37-48F0-9BB7-58770B285BF4}"/>
                </a:ext>
              </a:extLst>
            </p:cNvPr>
            <p:cNvSpPr/>
            <p:nvPr/>
          </p:nvSpPr>
          <p:spPr>
            <a:xfrm>
              <a:off x="7941458" y="5346135"/>
              <a:ext cx="3458995" cy="705365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734F54F-6EEF-4EC9-8292-BF6D61C35CBA}"/>
                </a:ext>
              </a:extLst>
            </p:cNvPr>
            <p:cNvSpPr txBox="1"/>
            <p:nvPr/>
          </p:nvSpPr>
          <p:spPr>
            <a:xfrm>
              <a:off x="8071931" y="5475299"/>
              <a:ext cx="31980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Aft>
                  <a:spcPts val="200"/>
                </a:spcAft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적은 양의 데이터로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빠르게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새로운 작업에 적응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할 수 있으며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학습 과정에서 보지 못한 데이터에 대한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예측을 수행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할 수 있는 것으로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특히 데이터가 제한적인 경우에 유용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D2A93CD-4776-433F-A38A-6E99FC16F497}"/>
              </a:ext>
            </a:extLst>
          </p:cNvPr>
          <p:cNvSpPr/>
          <p:nvPr/>
        </p:nvSpPr>
        <p:spPr>
          <a:xfrm>
            <a:off x="0" y="6659880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B2AE45A-82F1-4E8C-B286-F90BB4E2001D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03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08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17" y="2371724"/>
            <a:ext cx="4866330" cy="40110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5C10F6-4861-4033-89CA-738D6586DE4F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Ⅱ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60301-0AE5-4362-B9FF-AFF85B2E8DC4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09612-2C41-4599-9CD5-2AF96AFB0FA2}"/>
              </a:ext>
            </a:extLst>
          </p:cNvPr>
          <p:cNvSpPr txBox="1"/>
          <p:nvPr/>
        </p:nvSpPr>
        <p:spPr>
          <a:xfrm>
            <a:off x="760017" y="822262"/>
            <a:ext cx="10671966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생성형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‘23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정점을 지나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’24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기업별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생성형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에 대한 이슈해결을 통해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‘25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부터 본격적인 성숙단계에 진입할 것으로 전망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’24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년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10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대 전략 기술 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트렌드에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AI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기술을 포함하였으며 지능형 애플리케이션도 주요 </a:t>
            </a:r>
            <a:r>
              <a:rPr lang="ko-KR" altLang="en-US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트렌드로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선정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2371725" y="2819400"/>
            <a:ext cx="0" cy="262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286125" y="2819399"/>
            <a:ext cx="0" cy="262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153068" y="2819400"/>
            <a:ext cx="0" cy="262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/>
          <p:cNvSpPr/>
          <p:nvPr/>
        </p:nvSpPr>
        <p:spPr>
          <a:xfrm>
            <a:off x="1997660" y="2714075"/>
            <a:ext cx="781050" cy="27622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2023</a:t>
            </a:r>
            <a:endParaRPr lang="ko-KR" altLang="en-US" sz="1200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895114" y="2714075"/>
            <a:ext cx="781050" cy="27622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2024</a:t>
            </a:r>
            <a:endParaRPr lang="ko-KR" altLang="en-US" sz="1200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778759" y="2714075"/>
            <a:ext cx="781050" cy="27622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2025</a:t>
            </a:r>
            <a:endParaRPr lang="ko-KR" altLang="en-US" sz="1200" dirty="0"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36854" y="3041722"/>
            <a:ext cx="1589364" cy="3179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Spoqa Han Sans Neo Bold" panose="020B0800000000000000" charset="-127"/>
                <a:ea typeface="Spoqa Han Sans Neo Bold" panose="020B0800000000000000" charset="-127"/>
              </a:rPr>
              <a:t>Generative AI</a:t>
            </a:r>
            <a:endParaRPr lang="ko-KR" altLang="en-US" sz="1600" dirty="0">
              <a:latin typeface="Spoqa Han Sans Neo Bold" panose="020B0800000000000000" charset="-127"/>
              <a:ea typeface="Spoqa Han Sans Neo Bold" panose="020B080000000000000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57276" y="5409739"/>
            <a:ext cx="431482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“</a:t>
            </a:r>
            <a:r>
              <a:rPr lang="ko-KR" altLang="en-US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무한의 잠재력은 확인</a:t>
            </a:r>
            <a:r>
              <a:rPr lang="en-US" altLang="ko-KR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, </a:t>
            </a:r>
            <a:r>
              <a:rPr lang="ko-KR" altLang="en-US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당장 눈앞에 있는 </a:t>
            </a:r>
            <a:r>
              <a:rPr lang="ko-KR" altLang="en-US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보안</a:t>
            </a:r>
            <a:r>
              <a:rPr lang="en-US" altLang="ko-KR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/</a:t>
            </a:r>
            <a:r>
              <a:rPr lang="ko-KR" altLang="en-US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정확도</a:t>
            </a:r>
            <a:r>
              <a:rPr lang="en-US" altLang="ko-KR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/</a:t>
            </a:r>
            <a:br>
              <a:rPr lang="en-US" altLang="ko-KR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</a:br>
            <a:r>
              <a:rPr lang="ko-KR" altLang="en-US" sz="1200" dirty="0">
                <a:solidFill>
                  <a:srgbClr val="003399"/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비용에 대한 이슈를 먼저 해결하는 기업이 승자</a:t>
            </a:r>
            <a:r>
              <a:rPr lang="ko-KR" altLang="en-US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가 될 것</a:t>
            </a:r>
            <a:r>
              <a:rPr lang="en-US" altLang="ko-KR" sz="1200" dirty="0">
                <a:solidFill>
                  <a:srgbClr val="003399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”</a:t>
            </a:r>
            <a:endParaRPr lang="ko-KR" altLang="en-US" sz="1200" dirty="0">
              <a:solidFill>
                <a:srgbClr val="003399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454145" y="3909788"/>
            <a:ext cx="766846" cy="5619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기업별 </a:t>
            </a:r>
            <a:br>
              <a:rPr lang="en-US" altLang="ko-KR" sz="1200" dirty="0">
                <a:latin typeface="Spoqa Han Sans Neo Regular" panose="020B0500000000000000" charset="-127"/>
                <a:ea typeface="Spoqa Han Sans Neo Regular" panose="020B0500000000000000" charset="-127"/>
              </a:rPr>
            </a:br>
            <a:r>
              <a:rPr lang="ko-KR" altLang="en-US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해결방안 </a:t>
            </a:r>
            <a:endParaRPr lang="en-US" altLang="ko-KR" sz="1200" dirty="0"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ctr"/>
            <a:r>
              <a:rPr lang="ko-KR" altLang="en-US" sz="1200" dirty="0">
                <a:latin typeface="Spoqa Han Sans Neo Regular" panose="020B0500000000000000" charset="-127"/>
                <a:ea typeface="Spoqa Han Sans Neo Regular" panose="020B0500000000000000" charset="-127"/>
              </a:rPr>
              <a:t>도출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338765" y="3707445"/>
            <a:ext cx="766846" cy="5619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본격적</a:t>
            </a:r>
            <a:endParaRPr lang="en-US" altLang="ko-KR" sz="1200" dirty="0">
              <a:solidFill>
                <a:schemeClr val="bg1"/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pPr algn="ctr"/>
            <a:r>
              <a:rPr lang="ko-KR" altLang="en-US" sz="1200" dirty="0">
                <a:solidFill>
                  <a:schemeClr val="bg1"/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확대적용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902" y="2371723"/>
            <a:ext cx="5030648" cy="3035445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227902" y="5490194"/>
            <a:ext cx="5030648" cy="8925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 i="0" dirty="0">
                <a:solidFill>
                  <a:srgbClr val="003399"/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    </a:t>
            </a:r>
            <a:r>
              <a:rPr lang="ko-KR" altLang="en-US" sz="1400" i="0" dirty="0">
                <a:solidFill>
                  <a:srgbClr val="003399"/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지능형 애플리케이션</a:t>
            </a:r>
            <a:r>
              <a:rPr lang="en-US" altLang="ko-KR" sz="1400" i="0" dirty="0">
                <a:solidFill>
                  <a:srgbClr val="003399"/>
                </a:solidFill>
                <a:effectLst/>
                <a:latin typeface="Spoqa Han Sans Neo Bold" panose="020B0800000000000000" charset="-127"/>
                <a:ea typeface="Spoqa Han Sans Neo Bold" panose="020B0800000000000000" charset="-127"/>
              </a:rPr>
              <a:t>(Intelligent Applications)</a:t>
            </a:r>
            <a:endParaRPr lang="en-US" altLang="ko-KR" sz="1400" b="1" i="0" dirty="0">
              <a:solidFill>
                <a:srgbClr val="000000"/>
              </a:solidFill>
              <a:effectLst/>
              <a:latin typeface="Spoqa Han Sans Neo Regular" panose="020B0500000000000000" charset="-127"/>
              <a:ea typeface="Spoqa Han Sans Neo Regular" panose="020B0500000000000000" charset="-127"/>
            </a:endParaRPr>
          </a:p>
          <a:p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애플리케이션의 지능은 기본이 되는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기능으로서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ML,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저장소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커넥티드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데이터와 같은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기반 서비스를 구성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하며 결과적으로 지능형 애플리케이션은 사용자에게 맞춰 유연하게 적응하는 경험을 제공한다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655214" y="4423373"/>
            <a:ext cx="1261868" cy="533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655214" y="3092951"/>
            <a:ext cx="1261868" cy="533362"/>
          </a:xfrm>
          <a:prstGeom prst="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8026812" y="3745583"/>
            <a:ext cx="1377157" cy="533362"/>
          </a:xfrm>
          <a:prstGeom prst="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026812" y="4413848"/>
            <a:ext cx="1377157" cy="533362"/>
          </a:xfrm>
          <a:prstGeom prst="rect">
            <a:avLst/>
          </a:prstGeom>
          <a:noFill/>
          <a:ln w="317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0D2C86E7-314F-4DA7-8895-E42F53ED7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33" y="5572125"/>
            <a:ext cx="143315" cy="143315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ED10A8-2E4E-48F5-A944-CF22D784781F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04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3B64D-F54E-4C49-B776-34FB8DA5A336}"/>
              </a:ext>
            </a:extLst>
          </p:cNvPr>
          <p:cNvSpPr txBox="1"/>
          <p:nvPr/>
        </p:nvSpPr>
        <p:spPr>
          <a:xfrm>
            <a:off x="635283" y="189890"/>
            <a:ext cx="117500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필요배경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C81203-4D1C-4D63-AB55-6EAA9F59BEEB}"/>
              </a:ext>
            </a:extLst>
          </p:cNvPr>
          <p:cNvSpPr txBox="1"/>
          <p:nvPr/>
        </p:nvSpPr>
        <p:spPr>
          <a:xfrm>
            <a:off x="760017" y="2073780"/>
            <a:ext cx="2647007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1)  Gartner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Hipe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Cycle – Generative AI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E570B9C-024D-45B0-9AA5-B936A9C83A35}"/>
              </a:ext>
            </a:extLst>
          </p:cNvPr>
          <p:cNvSpPr txBox="1"/>
          <p:nvPr/>
        </p:nvSpPr>
        <p:spPr>
          <a:xfrm>
            <a:off x="6227902" y="2073780"/>
            <a:ext cx="267701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2)  Gartner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’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24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년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10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대 전략 기술 트렌드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05092F2-43A5-4BF9-9892-8FBF3621DFE0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79179FC-2A14-4813-874D-C6F67399ADF9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생성형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AI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트렌드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(1/2) 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15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721010" y="4144602"/>
            <a:ext cx="5136948" cy="2081607"/>
          </a:xfrm>
          <a:prstGeom prst="roundRect">
            <a:avLst>
              <a:gd name="adj" fmla="val 31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0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721010" y="2320761"/>
            <a:ext cx="5122755" cy="1321462"/>
          </a:xfrm>
          <a:prstGeom prst="roundRect">
            <a:avLst>
              <a:gd name="adj" fmla="val 31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5C10F6-4861-4033-89CA-738D6586DE4F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Ⅱ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04F0BE-6ED6-4E73-BB94-7C4A1410497C}"/>
              </a:ext>
            </a:extLst>
          </p:cNvPr>
          <p:cNvSpPr txBox="1"/>
          <p:nvPr/>
        </p:nvSpPr>
        <p:spPr>
          <a:xfrm>
            <a:off x="635283" y="189890"/>
            <a:ext cx="117500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필요배경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60301-0AE5-4362-B9FF-AFF85B2E8DC4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78517" y="2460431"/>
            <a:ext cx="5430783" cy="215444"/>
            <a:chOff x="646168" y="5812810"/>
            <a:chExt cx="5430783" cy="215444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0D2C86E7-314F-4DA7-8895-E42F53ED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8" y="5860906"/>
              <a:ext cx="143315" cy="143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5AB9EA-1411-447E-B0DB-B508FAB11273}"/>
                </a:ext>
              </a:extLst>
            </p:cNvPr>
            <p:cNvSpPr txBox="1"/>
            <p:nvPr/>
          </p:nvSpPr>
          <p:spPr>
            <a:xfrm>
              <a:off x="879195" y="5812810"/>
              <a:ext cx="519775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“초거대 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AI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의 시대는 끝났다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.” “ChatGPT-5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는 없을 것＂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- </a:t>
              </a:r>
              <a:r>
                <a:rPr lang="en-US" altLang="ko-KR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OpenAI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CEO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샘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올트만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878517" y="4283068"/>
            <a:ext cx="5430783" cy="655088"/>
            <a:chOff x="762681" y="1916801"/>
            <a:chExt cx="5430783" cy="655088"/>
          </a:xfrm>
        </p:grpSpPr>
        <p:grpSp>
          <p:nvGrpSpPr>
            <p:cNvPr id="36" name="그룹 35"/>
            <p:cNvGrpSpPr/>
            <p:nvPr/>
          </p:nvGrpSpPr>
          <p:grpSpPr>
            <a:xfrm>
              <a:off x="762681" y="1916801"/>
              <a:ext cx="5430783" cy="215444"/>
              <a:chOff x="646168" y="5812810"/>
              <a:chExt cx="5430783" cy="215444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0D2C86E7-314F-4DA7-8895-E42F53ED7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68" y="5860906"/>
                <a:ext cx="143315" cy="143315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F5AB9EA-1411-447E-B0DB-B508FAB11273}"/>
                  </a:ext>
                </a:extLst>
              </p:cNvPr>
              <p:cNvSpPr txBox="1"/>
              <p:nvPr/>
            </p:nvSpPr>
            <p:spPr>
              <a:xfrm>
                <a:off x="879195" y="5812810"/>
                <a:ext cx="519775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3399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Google </a:t>
                </a:r>
                <a:r>
                  <a:rPr lang="ko-KR" altLang="en-US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3399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검색 엔진 처럼 독과점이 가능한가</a:t>
                </a:r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3399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?</a:t>
                </a: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995708" y="2110224"/>
              <a:ext cx="51122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생성형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AI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학습 비용의 하락은 수많은 경쟁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LLM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 등장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검색엔진은 연결성이 중요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,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생성형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AI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는 콘텐츠의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질이 중요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878517" y="5029701"/>
            <a:ext cx="5430783" cy="840890"/>
            <a:chOff x="762681" y="1916801"/>
            <a:chExt cx="5430783" cy="840890"/>
          </a:xfrm>
        </p:grpSpPr>
        <p:grpSp>
          <p:nvGrpSpPr>
            <p:cNvPr id="41" name="그룹 40"/>
            <p:cNvGrpSpPr/>
            <p:nvPr/>
          </p:nvGrpSpPr>
          <p:grpSpPr>
            <a:xfrm>
              <a:off x="762681" y="1916801"/>
              <a:ext cx="5430783" cy="215444"/>
              <a:chOff x="646168" y="5812810"/>
              <a:chExt cx="5430783" cy="215444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0D2C86E7-314F-4DA7-8895-E42F53ED7F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168" y="5860906"/>
                <a:ext cx="143315" cy="143315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5AB9EA-1411-447E-B0DB-B508FAB11273}"/>
                  </a:ext>
                </a:extLst>
              </p:cNvPr>
              <p:cNvSpPr txBox="1"/>
              <p:nvPr/>
            </p:nvSpPr>
            <p:spPr>
              <a:xfrm>
                <a:off x="879195" y="5812810"/>
                <a:ext cx="519775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200"/>
                  </a:spcAft>
                </a:pPr>
                <a:r>
                  <a:rPr lang="ko-KR" altLang="en-US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3399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수익은 어디서 올릴까</a:t>
                </a:r>
                <a:r>
                  <a:rPr lang="en-US" altLang="ko-KR" sz="1400" spc="-150" dirty="0">
                    <a:ln>
                      <a:solidFill>
                        <a:schemeClr val="bg1">
                          <a:lumMod val="85000"/>
                          <a:alpha val="0"/>
                        </a:schemeClr>
                      </a:solidFill>
                    </a:ln>
                    <a:solidFill>
                      <a:srgbClr val="003399"/>
                    </a:solidFill>
                    <a:latin typeface="Spoqa Han Sans Neo Regular" panose="020B0500000000000000" pitchFamily="34" charset="-127"/>
                    <a:ea typeface="Spoqa Han Sans Neo Regular" panose="020B0500000000000000" pitchFamily="34" charset="-127"/>
                  </a:rPr>
                  <a:t>?</a:t>
                </a: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95708" y="2111360"/>
              <a:ext cx="43383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B2C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모델은 일반기업이 기술력을 알리는데 효과적이나 큰 수익으로 직결은 어려움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B2B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모델은 비즈니스 적용을 위한 컨설팅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/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서비스 시장이 큼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9609170" y="6213326"/>
            <a:ext cx="1704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&lt;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출처 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: </a:t>
            </a:r>
            <a:r>
              <a:rPr lang="ko-KR" altLang="en-US" sz="900" dirty="0"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삼성</a:t>
            </a:r>
            <a:r>
              <a:rPr lang="en-US" altLang="ko-KR" sz="900" dirty="0">
                <a:solidFill>
                  <a:schemeClr val="bg1">
                    <a:lumMod val="65000"/>
                  </a:schemeClr>
                </a:solidFill>
                <a:latin typeface="Spoqa Han Sans Neo Regular" panose="020B0500000000000000" charset="-127"/>
                <a:ea typeface="Spoqa Han Sans Neo Regular" panose="020B0500000000000000" charset="-127"/>
              </a:rPr>
              <a:t> IT Insight Forum&gt;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Spoqa Han Sans Neo Regular" panose="020B0500000000000000" charset="-127"/>
              <a:ea typeface="Spoqa Han Sans Neo Regular" panose="020B050000000000000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4609612-2C41-4599-9CD5-2AF96AFB0FA2}"/>
              </a:ext>
            </a:extLst>
          </p:cNvPr>
          <p:cNvSpPr txBox="1"/>
          <p:nvPr/>
        </p:nvSpPr>
        <p:spPr>
          <a:xfrm>
            <a:off x="760017" y="822262"/>
            <a:ext cx="10671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특화된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LLM,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sLLM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혼용 사용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기존 시스템과의 효과적인 통합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추가 학습을 위한 양질의 데이터 확보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/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연계를 위한 아키텍처 및 프레임워크 요구됨  </a:t>
            </a:r>
          </a:p>
        </p:txBody>
      </p:sp>
      <p:grpSp>
        <p:nvGrpSpPr>
          <p:cNvPr id="50" name="그룹 49"/>
          <p:cNvGrpSpPr/>
          <p:nvPr/>
        </p:nvGrpSpPr>
        <p:grpSpPr>
          <a:xfrm>
            <a:off x="878517" y="2767047"/>
            <a:ext cx="5601759" cy="410369"/>
            <a:chOff x="646168" y="5812810"/>
            <a:chExt cx="5601759" cy="41036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0D2C86E7-314F-4DA7-8895-E42F53ED7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8" y="5860906"/>
              <a:ext cx="143315" cy="14331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F5AB9EA-1411-447E-B0DB-B508FAB11273}"/>
                </a:ext>
              </a:extLst>
            </p:cNvPr>
            <p:cNvSpPr txBox="1"/>
            <p:nvPr/>
          </p:nvSpPr>
          <p:spPr>
            <a:xfrm>
              <a:off x="879194" y="5812810"/>
              <a:ext cx="5368733" cy="4103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Aft>
                  <a:spcPts val="200"/>
                </a:spcAft>
              </a:pP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“앞으로 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LLM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의 개선은 파라미터 증가보다는 다른 방향으로 이루어질 것＂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endParaRPr lang="en-US" altLang="ko-KR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>
                <a:spcAft>
                  <a:spcPts val="200"/>
                </a:spcAft>
              </a:pP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- Google AI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엔지니어 출신 </a:t>
              </a:r>
              <a:r>
                <a:rPr lang="en-US" altLang="ko-KR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Cohere 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창업자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닉</a:t>
              </a:r>
              <a:r>
                <a:rPr lang="ko-KR" altLang="en-US" sz="11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1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프로스트</a:t>
              </a:r>
              <a:endParaRPr lang="ko-KR" altLang="en-US" sz="11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71863D1B-DDA8-48C5-A5DC-2BA63124AFD5}"/>
              </a:ext>
            </a:extLst>
          </p:cNvPr>
          <p:cNvSpPr txBox="1"/>
          <p:nvPr/>
        </p:nvSpPr>
        <p:spPr>
          <a:xfrm>
            <a:off x="6631518" y="2015140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&gt;&gt;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 시사점</a:t>
            </a:r>
          </a:p>
        </p:txBody>
      </p:sp>
      <p:sp>
        <p:nvSpPr>
          <p:cNvPr id="75" name="아래쪽 화살표 74"/>
          <p:cNvSpPr/>
          <p:nvPr/>
        </p:nvSpPr>
        <p:spPr>
          <a:xfrm rot="16200000">
            <a:off x="1133156" y="3275920"/>
            <a:ext cx="261657" cy="30488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416426" y="3261960"/>
            <a:ext cx="37064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파라미터를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 늘려서 얻는 이익보다 비용이 더 큰 상태가 됨</a:t>
            </a:r>
          </a:p>
        </p:txBody>
      </p:sp>
      <p:sp>
        <p:nvSpPr>
          <p:cNvPr id="78" name="이등변 삼각형 77"/>
          <p:cNvSpPr/>
          <p:nvPr/>
        </p:nvSpPr>
        <p:spPr>
          <a:xfrm rot="5400000">
            <a:off x="4349010" y="4151931"/>
            <a:ext cx="3908558" cy="2462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1" name="아래쪽 화살표 80"/>
          <p:cNvSpPr/>
          <p:nvPr/>
        </p:nvSpPr>
        <p:spPr>
          <a:xfrm rot="16200000">
            <a:off x="1133156" y="5874436"/>
            <a:ext cx="261657" cy="304884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416426" y="5870591"/>
            <a:ext cx="40334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수많은 경쟁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LLM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이 등장하며 </a:t>
            </a:r>
            <a:r>
              <a:rPr lang="en-US" altLang="ko-KR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B2B </a:t>
            </a:r>
            <a:r>
              <a: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Bold" panose="020B0800000000000000" charset="-127"/>
                <a:ea typeface="Spoqa Han Sans Neo Bold" panose="020B0800000000000000" charset="-127"/>
              </a:rPr>
              <a:t>모델을 통한 수익 창출 필요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631518" y="2315222"/>
            <a:ext cx="4681965" cy="1191354"/>
            <a:chOff x="6685747" y="2341370"/>
            <a:chExt cx="4914819" cy="1191354"/>
          </a:xfrm>
        </p:grpSpPr>
        <p:sp>
          <p:nvSpPr>
            <p:cNvPr id="74" name="사각형: 둥근 모서리 1">
              <a:extLst>
                <a:ext uri="{FF2B5EF4-FFF2-40B4-BE49-F238E27FC236}">
                  <a16:creationId xmlns:a16="http://schemas.microsoft.com/office/drawing/2014/main" id="{AC5AFEA0-0BC8-4F56-91E5-29AAB84D48C5}"/>
                </a:ext>
              </a:extLst>
            </p:cNvPr>
            <p:cNvSpPr/>
            <p:nvPr/>
          </p:nvSpPr>
          <p:spPr>
            <a:xfrm>
              <a:off x="6685747" y="2341370"/>
              <a:ext cx="4914819" cy="1191354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endPara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77" name="사각형: 둥근 모서리 49">
              <a:extLst>
                <a:ext uri="{FF2B5EF4-FFF2-40B4-BE49-F238E27FC236}">
                  <a16:creationId xmlns:a16="http://schemas.microsoft.com/office/drawing/2014/main" id="{A21B3055-B952-4CB6-8977-DBBC62C05F6E}"/>
                </a:ext>
              </a:extLst>
            </p:cNvPr>
            <p:cNvSpPr/>
            <p:nvPr/>
          </p:nvSpPr>
          <p:spPr>
            <a:xfrm>
              <a:off x="6685747" y="2347869"/>
              <a:ext cx="4914819" cy="296560"/>
            </a:xfrm>
            <a:prstGeom prst="roundRect">
              <a:avLst>
                <a:gd name="adj" fmla="val 14035"/>
              </a:avLst>
            </a:prstGeom>
            <a:solidFill>
              <a:srgbClr val="0033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6FEA59D-73C5-47AA-B576-3D7CF5880DD0}"/>
                </a:ext>
              </a:extLst>
            </p:cNvPr>
            <p:cNvSpPr txBox="1"/>
            <p:nvPr/>
          </p:nvSpPr>
          <p:spPr>
            <a:xfrm>
              <a:off x="6895864" y="2388427"/>
              <a:ext cx="4553699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생성형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 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AI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는 비즈니스 시장의 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Game Changer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가 될 잠재력이 충분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FBD99B-592B-41D1-99AD-74D89ADEFB9A}"/>
                </a:ext>
              </a:extLst>
            </p:cNvPr>
            <p:cNvSpPr txBox="1"/>
            <p:nvPr/>
          </p:nvSpPr>
          <p:spPr>
            <a:xfrm>
              <a:off x="6770037" y="2744939"/>
              <a:ext cx="4585951" cy="579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향후 하나의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LLM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의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독점보다는 분야별로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특화된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LLM, </a:t>
              </a:r>
              <a:r>
                <a:rPr lang="en-US" altLang="ko-KR" sz="1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sLLM</a:t>
              </a:r>
              <a:r>
                <a:rPr lang="ko-KR" altLang="en-US" sz="1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이혼용되어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 사용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될 가능성이 높음</a:t>
              </a:r>
              <a:endPara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보안문제로 기업에서는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Private Cloud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활용이 늘어날 것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00CFFB-6E09-42D4-A1D2-C1E3F65CB3D9}"/>
              </a:ext>
            </a:extLst>
          </p:cNvPr>
          <p:cNvGrpSpPr/>
          <p:nvPr/>
        </p:nvGrpSpPr>
        <p:grpSpPr>
          <a:xfrm>
            <a:off x="6631518" y="3652059"/>
            <a:ext cx="4681965" cy="1232158"/>
            <a:chOff x="6635951" y="3267795"/>
            <a:chExt cx="5270299" cy="1232158"/>
          </a:xfrm>
        </p:grpSpPr>
        <p:sp>
          <p:nvSpPr>
            <p:cNvPr id="91" name="사각형: 둥근 모서리 1">
              <a:extLst>
                <a:ext uri="{FF2B5EF4-FFF2-40B4-BE49-F238E27FC236}">
                  <a16:creationId xmlns:a16="http://schemas.microsoft.com/office/drawing/2014/main" id="{AC5AFEA0-0BC8-4F56-91E5-29AAB84D48C5}"/>
                </a:ext>
              </a:extLst>
            </p:cNvPr>
            <p:cNvSpPr/>
            <p:nvPr/>
          </p:nvSpPr>
          <p:spPr>
            <a:xfrm>
              <a:off x="6635951" y="3308353"/>
              <a:ext cx="5270299" cy="1191600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endPara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92" name="사각형: 둥근 모서리 49">
              <a:extLst>
                <a:ext uri="{FF2B5EF4-FFF2-40B4-BE49-F238E27FC236}">
                  <a16:creationId xmlns:a16="http://schemas.microsoft.com/office/drawing/2014/main" id="{A21B3055-B952-4CB6-8977-DBBC62C05F6E}"/>
                </a:ext>
              </a:extLst>
            </p:cNvPr>
            <p:cNvSpPr/>
            <p:nvPr/>
          </p:nvSpPr>
          <p:spPr>
            <a:xfrm>
              <a:off x="6635951" y="3267795"/>
              <a:ext cx="5270299" cy="296560"/>
            </a:xfrm>
            <a:prstGeom prst="roundRect">
              <a:avLst>
                <a:gd name="adj" fmla="val 14035"/>
              </a:avLst>
            </a:prstGeom>
            <a:solidFill>
              <a:srgbClr val="0033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46FEA59D-73C5-47AA-B576-3D7CF5880DD0}"/>
                </a:ext>
              </a:extLst>
            </p:cNvPr>
            <p:cNvSpPr txBox="1"/>
            <p:nvPr/>
          </p:nvSpPr>
          <p:spPr>
            <a:xfrm>
              <a:off x="6861265" y="3308353"/>
              <a:ext cx="488306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이젠 “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Wow” 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단계에서 “</a:t>
              </a:r>
              <a:r>
                <a:rPr lang="en-US" altLang="ko-KR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How” </a:t>
              </a:r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단계로 넘어 적용을 고민해야 함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8FBD99B-592B-41D1-99AD-74D89ADEFB9A}"/>
                </a:ext>
              </a:extLst>
            </p:cNvPr>
            <p:cNvSpPr txBox="1"/>
            <p:nvPr/>
          </p:nvSpPr>
          <p:spPr>
            <a:xfrm>
              <a:off x="6726338" y="3655373"/>
              <a:ext cx="5089523" cy="6052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내부 업무에 적용함에 있어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기존 시스템과의 효과적 통합이 중요</a:t>
              </a: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회사 비즈니스에 대한 철저한 추가학습으로 정교한 대화가 가능해야 함</a:t>
              </a: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언어 모델의 한계에 따른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문제점을 최소화하는 방안을 수립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해야 함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83DA9D0-6858-48BF-8476-26601254826B}"/>
              </a:ext>
            </a:extLst>
          </p:cNvPr>
          <p:cNvGrpSpPr/>
          <p:nvPr/>
        </p:nvGrpSpPr>
        <p:grpSpPr>
          <a:xfrm>
            <a:off x="6631518" y="5029701"/>
            <a:ext cx="4681965" cy="1191600"/>
            <a:chOff x="6635951" y="5134419"/>
            <a:chExt cx="5270299" cy="1191600"/>
          </a:xfrm>
        </p:grpSpPr>
        <p:sp>
          <p:nvSpPr>
            <p:cNvPr id="96" name="사각형: 둥근 모서리 1">
              <a:extLst>
                <a:ext uri="{FF2B5EF4-FFF2-40B4-BE49-F238E27FC236}">
                  <a16:creationId xmlns:a16="http://schemas.microsoft.com/office/drawing/2014/main" id="{AC5AFEA0-0BC8-4F56-91E5-29AAB84D48C5}"/>
                </a:ext>
              </a:extLst>
            </p:cNvPr>
            <p:cNvSpPr/>
            <p:nvPr/>
          </p:nvSpPr>
          <p:spPr>
            <a:xfrm>
              <a:off x="6635951" y="5134419"/>
              <a:ext cx="5270299" cy="1191600"/>
            </a:xfrm>
            <a:prstGeom prst="roundRect">
              <a:avLst>
                <a:gd name="adj" fmla="val 4803"/>
              </a:avLst>
            </a:prstGeom>
            <a:solidFill>
              <a:srgbClr val="E7E6E6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Aft>
                  <a:spcPts val="200"/>
                </a:spcAft>
              </a:pPr>
              <a:endPara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endParaRPr>
            </a:p>
          </p:txBody>
        </p:sp>
        <p:sp>
          <p:nvSpPr>
            <p:cNvPr id="97" name="사각형: 둥근 모서리 49">
              <a:extLst>
                <a:ext uri="{FF2B5EF4-FFF2-40B4-BE49-F238E27FC236}">
                  <a16:creationId xmlns:a16="http://schemas.microsoft.com/office/drawing/2014/main" id="{A21B3055-B952-4CB6-8977-DBBC62C05F6E}"/>
                </a:ext>
              </a:extLst>
            </p:cNvPr>
            <p:cNvSpPr/>
            <p:nvPr/>
          </p:nvSpPr>
          <p:spPr>
            <a:xfrm>
              <a:off x="6635951" y="5134421"/>
              <a:ext cx="5270299" cy="296560"/>
            </a:xfrm>
            <a:prstGeom prst="roundRect">
              <a:avLst>
                <a:gd name="adj" fmla="val 14035"/>
              </a:avLst>
            </a:prstGeom>
            <a:solidFill>
              <a:srgbClr val="00339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FEA59D-73C5-47AA-B576-3D7CF5880DD0}"/>
                </a:ext>
              </a:extLst>
            </p:cNvPr>
            <p:cNvSpPr txBox="1"/>
            <p:nvPr/>
          </p:nvSpPr>
          <p:spPr>
            <a:xfrm>
              <a:off x="6861265" y="5174979"/>
              <a:ext cx="488306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4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 Han Sans Neo Bold" panose="020B0800000000000000" pitchFamily="34" charset="-127"/>
                  <a:ea typeface="Spoqa Han Sans Neo Bold" panose="020B0800000000000000" pitchFamily="34" charset="-127"/>
                </a:rPr>
                <a:t>언어모델 자체 차별화보다는 특정분야에 뛰어난 추가학습이 중요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8FBD99B-592B-41D1-99AD-74D89ADEFB9A}"/>
                </a:ext>
              </a:extLst>
            </p:cNvPr>
            <p:cNvSpPr txBox="1"/>
            <p:nvPr/>
          </p:nvSpPr>
          <p:spPr>
            <a:xfrm>
              <a:off x="6726338" y="5531491"/>
              <a:ext cx="4917645" cy="5796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B2C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를 위한 일반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Q&amp;A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는 거대 </a:t>
              </a:r>
              <a:r>
                <a:rPr lang="en-US" altLang="ko-KR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LLM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 뛰어나지만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기업 내부 업무를 위해서는 </a:t>
              </a:r>
              <a:r>
                <a:rPr lang="en-US" altLang="ko-KR" sz="1200" spc="-15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sLLM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이 효과적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추가학습을 위해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필요한 데이터를 가려내고 확보하는 전략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필요</a:t>
              </a:r>
            </a:p>
            <a:p>
              <a:pPr marL="285750" indent="-285750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경쟁사가 갖지 못한 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3399"/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데이터의 가치가 커지고 이를 통해 경쟁력이 확보</a:t>
              </a:r>
              <a:r>
                <a:rPr lang="ko-KR" altLang="en-US" sz="1200" spc="-15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tx1">
                      <a:lumMod val="90000"/>
                      <a:lumOff val="10000"/>
                    </a:schemeClr>
                  </a:solidFill>
                  <a:latin typeface="Spoqa Han Sans Neo Regular" panose="020B0500000000000000" pitchFamily="34" charset="-127"/>
                  <a:ea typeface="Spoqa Han Sans Neo Regular" panose="020B0500000000000000" pitchFamily="34" charset="-127"/>
                </a:rPr>
                <a:t>될 것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EBB184C-4928-41D5-A7DE-2CF7298E6B1C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05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A461A820-3ABA-4492-A04F-F7851223F7F1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E13DFEA-710C-4C54-BE68-C0B81C667A74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생성형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AI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트렌드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(2/2) </a:t>
            </a:r>
            <a:endParaRPr lang="ko-KR" altLang="en-US" sz="16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50DA42D-0000-4B40-9CE1-22744A3E2893}"/>
              </a:ext>
            </a:extLst>
          </p:cNvPr>
          <p:cNvSpPr txBox="1"/>
          <p:nvPr/>
        </p:nvSpPr>
        <p:spPr>
          <a:xfrm>
            <a:off x="760017" y="2043003"/>
            <a:ext cx="782265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1) 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기술 측면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FBBA-39CE-4AAC-BA01-6ADE49293139}"/>
              </a:ext>
            </a:extLst>
          </p:cNvPr>
          <p:cNvSpPr txBox="1"/>
          <p:nvPr/>
        </p:nvSpPr>
        <p:spPr>
          <a:xfrm>
            <a:off x="760017" y="3873065"/>
            <a:ext cx="107401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1) 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비즈니스 측면</a:t>
            </a:r>
          </a:p>
        </p:txBody>
      </p:sp>
    </p:spTree>
    <p:extLst>
      <p:ext uri="{BB962C8B-B14F-4D97-AF65-F5344CB8AC3E}">
        <p14:creationId xmlns:p14="http://schemas.microsoft.com/office/powerpoint/2010/main" val="2150625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8A5C10F6-4861-4033-89CA-738D6586DE4F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Ⅱ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D860301-0AE5-4362-B9FF-AFF85B2E8DC4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09612-2C41-4599-9CD5-2AF96AFB0FA2}"/>
              </a:ext>
            </a:extLst>
          </p:cNvPr>
          <p:cNvSpPr txBox="1"/>
          <p:nvPr/>
        </p:nvSpPr>
        <p:spPr>
          <a:xfrm>
            <a:off x="760017" y="822262"/>
            <a:ext cx="1067196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여러 기술요소를 결합하여 다양한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Use Case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를 대응할 수 있는 아키텍처를 수립하고 효과적인 도입방안을 수립이 필요함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084268"/>
              </p:ext>
            </p:extLst>
          </p:nvPr>
        </p:nvGraphicFramePr>
        <p:xfrm>
          <a:off x="746705" y="4337982"/>
          <a:ext cx="10685277" cy="20635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416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5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85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3465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Pre-trained</a:t>
                      </a:r>
                      <a:endParaRPr lang="ko-KR" altLang="en-US" sz="1200" b="0" dirty="0"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Fine-tuning</a:t>
                      </a:r>
                      <a:endParaRPr lang="ko-KR" altLang="en-US" sz="1200" b="0" dirty="0"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RAG</a:t>
                      </a:r>
                      <a:endParaRPr lang="ko-KR" altLang="en-US" sz="1200" b="0" dirty="0"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latin typeface="Spoqa Han Sans Neo Bold" panose="020B0800000000000000" charset="-127"/>
                          <a:ea typeface="Spoqa Han Sans Neo Bold" panose="020B0800000000000000" charset="-127"/>
                        </a:rPr>
                        <a:t>Prompt Engineering</a:t>
                      </a:r>
                      <a:endParaRPr lang="ko-KR" altLang="en-US" sz="1200" b="0" dirty="0">
                        <a:latin typeface="Spoqa Han Sans Neo Bold" panose="020B0800000000000000" charset="-127"/>
                        <a:ea typeface="Spoqa Han Sans Neo Bold" panose="020B0800000000000000" charset="-127"/>
                      </a:endParaRPr>
                    </a:p>
                  </a:txBody>
                  <a:tcPr>
                    <a:solidFill>
                      <a:srgbClr val="0033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목적</a:t>
                      </a: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FM/LLM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모델 개발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대규모 사전 학습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응답품질 및 도메인 관련 결과 개선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검색기반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환각없는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정확한 응답 생성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재사용 가능한 응답 생성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지침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질문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맥락 생성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훈련기간</a:t>
                      </a: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수주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~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수개월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수일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~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수주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분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~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수일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해당사항 없음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훈련비용</a:t>
                      </a: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높음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인프라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중간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(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데이터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인프라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낮음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(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벡터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임베딩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낮음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(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컨텍스트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34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전문성</a:t>
                      </a: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높음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높음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-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중간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중간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낮음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낮음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고려사항</a:t>
                      </a:r>
                    </a:p>
                  </a:txBody>
                  <a:tcPr>
                    <a:solidFill>
                      <a:srgbClr val="00339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모델 전체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커스텀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(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신경망 아키텍처 및 규모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어휘크기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컨텍스트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길이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모델 일부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커스텀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(Instruction tuning Domain Application) 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기업 내부 데이터 이용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(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벡터를 위한 지식 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DB 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구축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/</a:t>
                      </a:r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검색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프롬프트 </a:t>
                      </a:r>
                      <a:r>
                        <a:rPr lang="ko-KR" altLang="en-US" sz="1200" kern="1200" spc="-150" dirty="0" err="1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커스터마이징</a:t>
                      </a:r>
                      <a:r>
                        <a:rPr lang="en-US" altLang="ko-KR" sz="1200" kern="1200" spc="-150" dirty="0">
                          <a:ln>
                            <a:solidFill>
                              <a:schemeClr val="bg1">
                                <a:lumMod val="8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Spoqa Han Sans Neo Regular" panose="020B0500000000000000" pitchFamily="34" charset="-127"/>
                          <a:ea typeface="Spoqa Han Sans Neo Regular" panose="020B0500000000000000" pitchFamily="34" charset="-127"/>
                          <a:cs typeface="+mn-cs"/>
                        </a:rPr>
                        <a:t> (One Shot / Few Shot)</a:t>
                      </a:r>
                      <a:endParaRPr lang="ko-KR" altLang="en-US" sz="1200" kern="1200" spc="-150" dirty="0">
                        <a:ln>
                          <a:solidFill>
                            <a:schemeClr val="bg1">
                              <a:lumMod val="8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Spoqa Han Sans Neo Regular" panose="020B0500000000000000" pitchFamily="34" charset="-127"/>
                        <a:ea typeface="Spoqa Han Sans Neo Regular" panose="020B0500000000000000" pitchFamily="34" charset="-127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2" name="직사각형 91"/>
          <p:cNvSpPr/>
          <p:nvPr/>
        </p:nvSpPr>
        <p:spPr>
          <a:xfrm>
            <a:off x="6654602" y="4337982"/>
            <a:ext cx="2394148" cy="20844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EBBB70-D51E-4042-8B4B-FDDFCA79E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4002" r="10427" b="4893"/>
          <a:stretch/>
        </p:blipFill>
        <p:spPr>
          <a:xfrm>
            <a:off x="6991350" y="1995405"/>
            <a:ext cx="3960054" cy="22568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23C453-7A8A-4A97-A37B-44773871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762" y="1911727"/>
            <a:ext cx="5055238" cy="2383409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B95F5F4A-4AB9-48A1-8DF4-9951BE618F3C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06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5FAF59-6CB1-41BA-942F-A96C00CF7A38}"/>
              </a:ext>
            </a:extLst>
          </p:cNvPr>
          <p:cNvSpPr txBox="1"/>
          <p:nvPr/>
        </p:nvSpPr>
        <p:spPr>
          <a:xfrm>
            <a:off x="635283" y="189890"/>
            <a:ext cx="1175002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</a:t>
            </a:r>
            <a:r>
              <a:rPr lang="ko-KR" altLang="en-US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필요배경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D021643-D86A-47EA-8118-71516AC3827C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8D1D22A-E28E-4447-9386-17A267ED63BE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Use Case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구현을 위한 최적 기술 적용</a:t>
            </a:r>
          </a:p>
        </p:txBody>
      </p:sp>
    </p:spTree>
    <p:extLst>
      <p:ext uri="{BB962C8B-B14F-4D97-AF65-F5344CB8AC3E}">
        <p14:creationId xmlns:p14="http://schemas.microsoft.com/office/powerpoint/2010/main" val="403117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69FC3E48-C163-4410-8C74-DF938C9394E7}"/>
              </a:ext>
            </a:extLst>
          </p:cNvPr>
          <p:cNvSpPr txBox="1"/>
          <p:nvPr/>
        </p:nvSpPr>
        <p:spPr>
          <a:xfrm>
            <a:off x="746706" y="2033281"/>
            <a:ext cx="5958894" cy="4565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 (Retrieval-Augmented Generation)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정보 검색과 생성을 결합한 모델로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</a:p>
          <a:p>
            <a:pPr>
              <a:spcAft>
                <a:spcPts val="200"/>
              </a:spcAft>
            </a:pP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검색된 정보를 바탕으로 자연어 생성을 수행하여 보다 정확하고 의미 있는 결과를 제공한다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E19D9C-B8A6-4F2A-AF95-A3983963D2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lum bright="70000" contrast="-70000"/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54" name="그림 53" descr="흰색으로된 도시의 3D 디자인">
            <a:extLst>
              <a:ext uri="{FF2B5EF4-FFF2-40B4-BE49-F238E27FC236}">
                <a16:creationId xmlns:a16="http://schemas.microsoft.com/office/drawing/2014/main" id="{37195091-0E1F-4E22-81A6-F919BCCF6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57" b="31689"/>
          <a:stretch/>
        </p:blipFill>
        <p:spPr>
          <a:xfrm>
            <a:off x="0" y="2660310"/>
            <a:ext cx="12192000" cy="4201856"/>
          </a:xfrm>
          <a:prstGeom prst="rect">
            <a:avLst/>
          </a:prstGeom>
        </p:spPr>
      </p:pic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980D4D6-3D03-4B0E-9ACD-CFBCDCB43309}"/>
              </a:ext>
            </a:extLst>
          </p:cNvPr>
          <p:cNvSpPr/>
          <p:nvPr/>
        </p:nvSpPr>
        <p:spPr>
          <a:xfrm>
            <a:off x="4813832" y="2803083"/>
            <a:ext cx="6688783" cy="3600586"/>
          </a:xfrm>
          <a:prstGeom prst="roundRect">
            <a:avLst>
              <a:gd name="adj" fmla="val 29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977B8-3F2A-4ECE-9322-ED3787973712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C9FDFE-A816-4CBD-AACA-EA5F859A4ADB}"/>
              </a:ext>
            </a:extLst>
          </p:cNvPr>
          <p:cNvSpPr/>
          <p:nvPr/>
        </p:nvSpPr>
        <p:spPr>
          <a:xfrm>
            <a:off x="599079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07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E60A64A-D1BA-4294-9DCD-600403E85A76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E42301-2D19-4AA2-8D70-E3BF56D5785D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란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?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4512726"/>
            <a:ext cx="1057982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성장전망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46707" y="4915016"/>
            <a:ext cx="3859912" cy="1143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개인화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사용자 별 지식을 통합하여 개인 맞춤화 된 응답을 제공한다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확장성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현재보다 훨씬 더 많고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다양한 데이터와  상호작용을 동시에 처리한다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실시간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검색 속도와 응답시간이 향상됨에 따라 빠른 응답이 필요한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챗봇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가상 비서 같은 시스템에서 많은 활용이 예상된다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88" name="그림 87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4539908"/>
            <a:ext cx="143315" cy="143315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id="{CF0FC03B-CC7D-4926-8BAA-AC7334704DEE}"/>
              </a:ext>
            </a:extLst>
          </p:cNvPr>
          <p:cNvSpPr/>
          <p:nvPr/>
        </p:nvSpPr>
        <p:spPr>
          <a:xfrm>
            <a:off x="0" y="667336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5CA6E0-0CC3-449F-863F-42C417C6CC33}"/>
              </a:ext>
            </a:extLst>
          </p:cNvPr>
          <p:cNvSpPr txBox="1"/>
          <p:nvPr/>
        </p:nvSpPr>
        <p:spPr>
          <a:xfrm>
            <a:off x="917005" y="2851364"/>
            <a:ext cx="932948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의  특장점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0B1BA9-570B-4FDB-A620-BBBEC5B3CEEC}"/>
              </a:ext>
            </a:extLst>
          </p:cNvPr>
          <p:cNvSpPr txBox="1"/>
          <p:nvPr/>
        </p:nvSpPr>
        <p:spPr>
          <a:xfrm>
            <a:off x="723037" y="3209294"/>
            <a:ext cx="3883582" cy="922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LLM(Large Language Model)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훈련 하는 것 보다 최신 정보를 제공할 수 있어서 유리하다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지속적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데이터베이스 업데이트로 보다 정확한 데이터를 출력할 수 있다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altLang="ko-KR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Vertor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Database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수정이 용이하여 정확성이 향상된다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  <a:endParaRPr lang="ko-KR" altLang="en-US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A0D7D7F9-D76D-4E28-9CD7-17ACFB098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37" y="2878546"/>
            <a:ext cx="143315" cy="14331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2186D84-42E4-4306-88A5-0DAF8E546C79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정보 검색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과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텍스트 생성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'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이라는 두 가지 주요 단계를 결합한 기술로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정보 검색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(retrieval)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AI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가 대규모 정보로부터 관련 데이터를 찾는 과정이고  텍스트 생성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(generation)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은 찾은 정보를 기반으로 새로운 텍스트를 만드는 과정이다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977203" y="2940455"/>
            <a:ext cx="6362041" cy="3325843"/>
          </a:xfrm>
          <a:prstGeom prst="roundRect">
            <a:avLst>
              <a:gd name="adj" fmla="val 1871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1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9033DCEC-6A43-4A30-B9FF-D35E8167BC37}"/>
              </a:ext>
            </a:extLst>
          </p:cNvPr>
          <p:cNvSpPr/>
          <p:nvPr/>
        </p:nvSpPr>
        <p:spPr>
          <a:xfrm>
            <a:off x="4863179" y="2837436"/>
            <a:ext cx="530744" cy="141694"/>
          </a:xfrm>
          <a:prstGeom prst="roundRect">
            <a:avLst/>
          </a:prstGeom>
          <a:solidFill>
            <a:srgbClr val="A994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작동 방식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F3ED7C-78F7-4E29-825C-218BAB2C36C4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577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그림 86">
            <a:extLst>
              <a:ext uri="{FF2B5EF4-FFF2-40B4-BE49-F238E27FC236}">
                <a16:creationId xmlns:a16="http://schemas.microsoft.com/office/drawing/2014/main" id="{852C19A5-AA23-497D-AB3C-207CF996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8404" r="14276"/>
          <a:stretch/>
        </p:blipFill>
        <p:spPr>
          <a:xfrm>
            <a:off x="8554539" y="668943"/>
            <a:ext cx="3637460" cy="3981512"/>
          </a:xfrm>
          <a:prstGeom prst="rect">
            <a:avLst/>
          </a:prstGeom>
        </p:spPr>
      </p:pic>
      <p:pic>
        <p:nvPicPr>
          <p:cNvPr id="78" name="그림 77" descr="돌담 질감">
            <a:extLst>
              <a:ext uri="{FF2B5EF4-FFF2-40B4-BE49-F238E27FC236}">
                <a16:creationId xmlns:a16="http://schemas.microsoft.com/office/drawing/2014/main" id="{627EB5C5-7326-4326-B3A8-82242D5E5F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" y="1989067"/>
            <a:ext cx="12199217" cy="4705176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C9F98534-9CB0-4AD5-A29A-8E7A17B858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105" b="39266"/>
          <a:stretch/>
        </p:blipFill>
        <p:spPr>
          <a:xfrm rot="5400000">
            <a:off x="721887" y="2346927"/>
            <a:ext cx="3781250" cy="52287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3ED7C-78F7-4E29-825C-218BAB2C36C4}"/>
              </a:ext>
            </a:extLst>
          </p:cNvPr>
          <p:cNvSpPr txBox="1"/>
          <p:nvPr/>
        </p:nvSpPr>
        <p:spPr>
          <a:xfrm>
            <a:off x="357627" y="189890"/>
            <a:ext cx="288541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Ⅲ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24D9A3-4389-4844-BDCF-FB0E7AC0A2D7}"/>
              </a:ext>
            </a:extLst>
          </p:cNvPr>
          <p:cNvSpPr/>
          <p:nvPr/>
        </p:nvSpPr>
        <p:spPr>
          <a:xfrm flipV="1">
            <a:off x="1" y="640351"/>
            <a:ext cx="12191999" cy="4571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18000" rIns="54000" bIns="18000"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retendard ExtraLight" panose="02000303000000020004" pitchFamily="50" charset="-127"/>
              <a:ea typeface="Pretendard ExtraLight" panose="020003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186D84-42E4-4306-88A5-0DAF8E546C79}"/>
              </a:ext>
            </a:extLst>
          </p:cNvPr>
          <p:cNvSpPr txBox="1"/>
          <p:nvPr/>
        </p:nvSpPr>
        <p:spPr>
          <a:xfrm>
            <a:off x="760017" y="822262"/>
            <a:ext cx="1067196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200"/>
              </a:spcAft>
            </a:pP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RAG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방식은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훈련보다 최신 정보 제공에 유리하며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베이스 업데이트로 데이터 정확성을 높입니다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 Vector Database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는 데이터 수정 용이성과 개인화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확장성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실시간성을 제공하여 다양한 시스템에 적합합니다</a:t>
            </a:r>
            <a:endParaRPr lang="en-US" altLang="ko-KR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CCA27C5-E657-425C-B693-D45090AD9C18}"/>
              </a:ext>
            </a:extLst>
          </p:cNvPr>
          <p:cNvCxnSpPr>
            <a:cxnSpLocks/>
          </p:cNvCxnSpPr>
          <p:nvPr/>
        </p:nvCxnSpPr>
        <p:spPr>
          <a:xfrm>
            <a:off x="746707" y="1909712"/>
            <a:ext cx="219075" cy="0"/>
          </a:xfrm>
          <a:prstGeom prst="line">
            <a:avLst/>
          </a:prstGeom>
          <a:ln w="31750" cap="rnd">
            <a:solidFill>
              <a:srgbClr val="0033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FCE025-D12F-45B1-ABFB-DBF1D9B7BDF0}"/>
              </a:ext>
            </a:extLst>
          </p:cNvPr>
          <p:cNvSpPr txBox="1"/>
          <p:nvPr/>
        </p:nvSpPr>
        <p:spPr>
          <a:xfrm>
            <a:off x="746707" y="1572161"/>
            <a:ext cx="4529234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■  </a:t>
            </a:r>
            <a:r>
              <a:rPr lang="en-US" altLang="ko-KR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RAG </a:t>
            </a:r>
            <a:r>
              <a:rPr lang="ko-KR" altLang="en-US" sz="16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시스템을 구현하기 위한 대표 요소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F676F3-99C3-4A66-BD1F-3BFCC5557060}"/>
              </a:ext>
            </a:extLst>
          </p:cNvPr>
          <p:cNvSpPr/>
          <p:nvPr/>
        </p:nvSpPr>
        <p:spPr>
          <a:xfrm>
            <a:off x="742988" y="2061269"/>
            <a:ext cx="6127069" cy="1367731"/>
          </a:xfrm>
          <a:prstGeom prst="roundRect">
            <a:avLst>
              <a:gd name="adj" fmla="val 44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7DEDB55-FAF6-4DB6-B0EB-3F0B63448983}"/>
              </a:ext>
            </a:extLst>
          </p:cNvPr>
          <p:cNvSpPr/>
          <p:nvPr/>
        </p:nvSpPr>
        <p:spPr>
          <a:xfrm>
            <a:off x="742988" y="3556204"/>
            <a:ext cx="6127069" cy="1367731"/>
          </a:xfrm>
          <a:prstGeom prst="roundRect">
            <a:avLst>
              <a:gd name="adj" fmla="val 44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33FF2A8-66CF-4285-B54D-E0FB870D325D}"/>
              </a:ext>
            </a:extLst>
          </p:cNvPr>
          <p:cNvSpPr/>
          <p:nvPr/>
        </p:nvSpPr>
        <p:spPr>
          <a:xfrm>
            <a:off x="742988" y="5051139"/>
            <a:ext cx="6127069" cy="1367731"/>
          </a:xfrm>
          <a:prstGeom prst="roundRect">
            <a:avLst>
              <a:gd name="adj" fmla="val 440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344307-01FD-4DD5-AD53-8FAA6B3EBE64}"/>
              </a:ext>
            </a:extLst>
          </p:cNvPr>
          <p:cNvSpPr/>
          <p:nvPr/>
        </p:nvSpPr>
        <p:spPr>
          <a:xfrm>
            <a:off x="5986876" y="6460965"/>
            <a:ext cx="224471" cy="204780"/>
          </a:xfrm>
          <a:prstGeom prst="rect">
            <a:avLst/>
          </a:prstGeom>
        </p:spPr>
        <p:txBody>
          <a:bodyPr wrap="none" lIns="54000" tIns="25200" rIns="54000" bIns="25200">
            <a:spAutoFit/>
          </a:bodyPr>
          <a:lstStyle/>
          <a:p>
            <a:r>
              <a:rPr lang="en-US" altLang="ko-KR" sz="10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08</a:t>
            </a:r>
            <a:endParaRPr lang="ko-KR" altLang="en-US" sz="10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982B3FB-B583-45D6-AEE8-B72C8B5F3332}"/>
              </a:ext>
            </a:extLst>
          </p:cNvPr>
          <p:cNvSpPr/>
          <p:nvPr/>
        </p:nvSpPr>
        <p:spPr>
          <a:xfrm>
            <a:off x="7098093" y="2061269"/>
            <a:ext cx="4298292" cy="4705176"/>
          </a:xfrm>
          <a:prstGeom prst="roundRect">
            <a:avLst>
              <a:gd name="adj" fmla="val 1328"/>
            </a:avLst>
          </a:prstGeom>
          <a:solidFill>
            <a:srgbClr val="D8D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EFD1216-B2DA-4FD3-B963-81941E3EA786}"/>
              </a:ext>
            </a:extLst>
          </p:cNvPr>
          <p:cNvCxnSpPr/>
          <p:nvPr/>
        </p:nvCxnSpPr>
        <p:spPr>
          <a:xfrm>
            <a:off x="1613388" y="2767156"/>
            <a:ext cx="0" cy="317644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2A44C33D-DEA5-4F71-AE9D-0A0A24CAEF56}"/>
              </a:ext>
            </a:extLst>
          </p:cNvPr>
          <p:cNvSpPr/>
          <p:nvPr/>
        </p:nvSpPr>
        <p:spPr>
          <a:xfrm>
            <a:off x="1052235" y="2179122"/>
            <a:ext cx="1125270" cy="1125269"/>
          </a:xfrm>
          <a:prstGeom prst="ellipse">
            <a:avLst/>
          </a:prstGeom>
          <a:solidFill>
            <a:srgbClr val="D8D1E8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C531BB-F009-4FE5-BF6D-7F7DABC647A1}"/>
              </a:ext>
            </a:extLst>
          </p:cNvPr>
          <p:cNvSpPr/>
          <p:nvPr/>
        </p:nvSpPr>
        <p:spPr>
          <a:xfrm>
            <a:off x="1052235" y="3686600"/>
            <a:ext cx="1125270" cy="1125269"/>
          </a:xfrm>
          <a:prstGeom prst="ellipse">
            <a:avLst/>
          </a:prstGeom>
          <a:solidFill>
            <a:srgbClr val="C1B3E1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269E590-5830-45D1-8411-42EF24659726}"/>
              </a:ext>
            </a:extLst>
          </p:cNvPr>
          <p:cNvSpPr/>
          <p:nvPr/>
        </p:nvSpPr>
        <p:spPr>
          <a:xfrm>
            <a:off x="1052235" y="5194078"/>
            <a:ext cx="1125270" cy="1125269"/>
          </a:xfrm>
          <a:prstGeom prst="ellipse">
            <a:avLst/>
          </a:prstGeom>
          <a:solidFill>
            <a:srgbClr val="A994DA"/>
          </a:solidFill>
          <a:ln>
            <a:noFill/>
          </a:ln>
          <a:effectLst>
            <a:innerShdw blurRad="63500" dist="50800" dir="135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6A29C04-4A6D-447E-A271-4956AEC20C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231" y="2454999"/>
            <a:ext cx="624315" cy="62431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39A84CC-2C7B-475B-A2FE-3E19165940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17" y="5360831"/>
            <a:ext cx="748345" cy="74834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41D0591-8059-4176-B0E5-63A365AA88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94" y="3938208"/>
            <a:ext cx="622052" cy="6220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A6E5FDA-0D06-4D3E-9654-788659D10DCA}"/>
              </a:ext>
            </a:extLst>
          </p:cNvPr>
          <p:cNvSpPr txBox="1"/>
          <p:nvPr/>
        </p:nvSpPr>
        <p:spPr>
          <a:xfrm>
            <a:off x="2542732" y="2187032"/>
            <a:ext cx="234519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데이터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 : </a:t>
            </a:r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모델 학습과 정보 검색에 사용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CD3A29-2160-4C68-92FD-DDE2AEEC290A}"/>
              </a:ext>
            </a:extLst>
          </p:cNvPr>
          <p:cNvSpPr txBox="1"/>
          <p:nvPr/>
        </p:nvSpPr>
        <p:spPr>
          <a:xfrm>
            <a:off x="2381363" y="2486820"/>
            <a:ext cx="4614674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특별히 정해진 형식이 없으며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CSV, JSON, PDF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등 과 같은 파일 형식도 가능하고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</a:p>
          <a:p>
            <a:pPr>
              <a:spcAft>
                <a:spcPts val="200"/>
              </a:spcAft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오라클과 같은 데이터베이스도 가능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E168A1-85F0-4CF9-98BB-BD036764DB3B}"/>
              </a:ext>
            </a:extLst>
          </p:cNvPr>
          <p:cNvSpPr txBox="1"/>
          <p:nvPr/>
        </p:nvSpPr>
        <p:spPr>
          <a:xfrm>
            <a:off x="2542732" y="3677463"/>
            <a:ext cx="1208664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벡터  데이터베이스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E1DC5B-13BF-4F5F-8844-37DAC2D5E1D4}"/>
              </a:ext>
            </a:extLst>
          </p:cNvPr>
          <p:cNvSpPr txBox="1"/>
          <p:nvPr/>
        </p:nvSpPr>
        <p:spPr>
          <a:xfrm>
            <a:off x="2381363" y="3983437"/>
            <a:ext cx="42759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  데이터베이스는 말 그대로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벡터를 저장하는 저장소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로 여러 숫자로 이루어진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데이터의 나열을 저장함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B8863C-72BE-4545-BCD1-4D43617D0D59}"/>
              </a:ext>
            </a:extLst>
          </p:cNvPr>
          <p:cNvSpPr txBox="1"/>
          <p:nvPr/>
        </p:nvSpPr>
        <p:spPr>
          <a:xfrm>
            <a:off x="2523101" y="5178117"/>
            <a:ext cx="1846980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프레임 워크 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(ex. </a:t>
            </a:r>
            <a:r>
              <a:rPr lang="en-US" altLang="ko-KR" sz="14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LangChain</a:t>
            </a:r>
            <a:r>
              <a:rPr lang="en-US" altLang="ko-KR" sz="1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)</a:t>
            </a:r>
            <a:endParaRPr lang="ko-KR" altLang="en-US" sz="1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accent1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F8191C-4368-408F-83B8-931DE3BF31F1}"/>
              </a:ext>
            </a:extLst>
          </p:cNvPr>
          <p:cNvSpPr txBox="1"/>
          <p:nvPr/>
        </p:nvSpPr>
        <p:spPr>
          <a:xfrm>
            <a:off x="2361733" y="5482614"/>
            <a:ext cx="42759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LLM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활용하기 위해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필요한 모듈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라이브러리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의 모음이자 조합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으로 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랭체인과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Semantic-Kernel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이 대표적으로 선호된다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.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47FDF2F-FF98-4CFE-9A38-43B311E5CF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304" y="2203966"/>
            <a:ext cx="3939870" cy="2098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E193B583-9BAE-46B1-86D4-96DBCE0C152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6301"/>
          <a:stretch/>
        </p:blipFill>
        <p:spPr>
          <a:xfrm>
            <a:off x="7263378" y="4637554"/>
            <a:ext cx="2127705" cy="154444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50D86E76-845C-4AAC-809F-5D680E0113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90734" y="4637555"/>
            <a:ext cx="1629715" cy="154444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D242F5B1-2821-46E7-B9E7-1B009333114B}"/>
              </a:ext>
            </a:extLst>
          </p:cNvPr>
          <p:cNvSpPr txBox="1"/>
          <p:nvPr/>
        </p:nvSpPr>
        <p:spPr>
          <a:xfrm>
            <a:off x="7335503" y="4406313"/>
            <a:ext cx="38234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8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모델이 시각화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출처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 https://wikidocs.net/50704)</a:t>
            </a:r>
            <a:endParaRPr lang="ko-KR" altLang="en-US" sz="8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AEAA3F1-6C87-44BA-BD6C-F219EB5A89BD}"/>
              </a:ext>
            </a:extLst>
          </p:cNvPr>
          <p:cNvSpPr txBox="1"/>
          <p:nvPr/>
        </p:nvSpPr>
        <p:spPr>
          <a:xfrm>
            <a:off x="6415494" y="6301152"/>
            <a:ext cx="38234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Word2vec (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출처 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:</a:t>
            </a: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800" dirty="0"/>
              <a:t>heung-bae-lee.github.io</a:t>
            </a:r>
            <a:r>
              <a:rPr lang="en-US" altLang="ko-KR" sz="800" dirty="0"/>
              <a:t>)</a:t>
            </a:r>
            <a:endParaRPr lang="ko-KR" altLang="en-US" sz="8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05121ED-7892-412A-B8E6-5919C65AC859}"/>
              </a:ext>
            </a:extLst>
          </p:cNvPr>
          <p:cNvSpPr txBox="1"/>
          <p:nvPr/>
        </p:nvSpPr>
        <p:spPr>
          <a:xfrm>
            <a:off x="8461533" y="6301152"/>
            <a:ext cx="38234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ko-KR" altLang="en-US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프레임워크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en-US" altLang="ko-KR" sz="800" b="1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LangChain</a:t>
            </a:r>
            <a:r>
              <a:rPr lang="en-US" altLang="ko-KR" sz="800" b="1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  </a:t>
            </a:r>
            <a:endParaRPr lang="ko-KR" altLang="en-US" sz="800" b="1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BD19CC7C-5DEB-4038-8E67-75C52E484FD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07" y="2208397"/>
            <a:ext cx="143315" cy="143315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7F6D07B-8FA7-4F8C-98CE-B102449255F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07" y="3693671"/>
            <a:ext cx="143315" cy="143315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FD3F303F-EE66-4871-8151-EE16F6F1B8E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06" y="5194714"/>
            <a:ext cx="143315" cy="143315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D87C17E7-8934-498E-9801-77115693E6F5}"/>
              </a:ext>
            </a:extLst>
          </p:cNvPr>
          <p:cNvSpPr/>
          <p:nvPr/>
        </p:nvSpPr>
        <p:spPr>
          <a:xfrm>
            <a:off x="0" y="6665745"/>
            <a:ext cx="12192000" cy="1990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2B1BBA-3047-489C-9308-188903F7D41F}"/>
              </a:ext>
            </a:extLst>
          </p:cNvPr>
          <p:cNvSpPr txBox="1"/>
          <p:nvPr/>
        </p:nvSpPr>
        <p:spPr>
          <a:xfrm>
            <a:off x="657783" y="189890"/>
            <a:ext cx="5369034" cy="36933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altLang="ko-KR" sz="24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3399"/>
                </a:solidFill>
                <a:latin typeface="Spoqa Han Sans Neo Bold" panose="020B0800000000000000" pitchFamily="34" charset="-127"/>
                <a:ea typeface="Spoqa Han Sans Neo Bold" panose="020B0800000000000000" pitchFamily="34" charset="-127"/>
              </a:rPr>
              <a:t>. RAG (Retrieval-Augmented Generation)</a:t>
            </a:r>
            <a:endParaRPr lang="ko-KR" altLang="en-US" sz="24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003399"/>
              </a:solidFill>
              <a:latin typeface="Spoqa Han Sans Neo Bold" panose="020B0800000000000000" pitchFamily="34" charset="-127"/>
              <a:ea typeface="Spoqa Han Sans Neo Bold" panose="020B0800000000000000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3861B8-5C61-4A51-916D-9B5DB193C64D}"/>
              </a:ext>
            </a:extLst>
          </p:cNvPr>
          <p:cNvSpPr txBox="1"/>
          <p:nvPr/>
        </p:nvSpPr>
        <p:spPr>
          <a:xfrm>
            <a:off x="2381363" y="2967772"/>
            <a:ext cx="4614674" cy="394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데이터를 벡터 형태로 변환하여 유사성 기반 검색을 위해  컴퓨터가 이해할 수 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  <a:p>
            <a:pPr>
              <a:spcAft>
                <a:spcPts val="200"/>
              </a:spcAft>
            </a:pP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        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있도록 정보를 숫자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벡터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로 바꾸는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임베딩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(embedding)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작업이 필요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7CE6927-D01C-4CF7-A1EE-07ADE842E9E7}"/>
              </a:ext>
            </a:extLst>
          </p:cNvPr>
          <p:cNvSpPr txBox="1"/>
          <p:nvPr/>
        </p:nvSpPr>
        <p:spPr>
          <a:xfrm>
            <a:off x="2386957" y="4439071"/>
            <a:ext cx="42759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단순히 벡터를 저장하는 것  외에도 데이터를 관리하며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,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일반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DB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와 다르게 데이터의 정확한 값 대신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데이터 간의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‘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유사성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’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E29AA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을 바탕으로 검색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하는데 활용됨 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>
                  <a:lumMod val="90000"/>
                  <a:lumOff val="10000"/>
                </a:schemeClr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9314EC-CCFC-4106-9A95-52837D2FE022}"/>
              </a:ext>
            </a:extLst>
          </p:cNvPr>
          <p:cNvSpPr txBox="1"/>
          <p:nvPr/>
        </p:nvSpPr>
        <p:spPr>
          <a:xfrm>
            <a:off x="2367152" y="5943713"/>
            <a:ext cx="42759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spcAft>
                <a:spcPts val="200"/>
              </a:spcAft>
              <a:buFontTx/>
              <a:buChar char="-"/>
            </a:pP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랭체인은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깃허브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</a:t>
            </a:r>
            <a:r>
              <a:rPr lang="en-US" altLang="ko-KR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&amp; </a:t>
            </a:r>
            <a:r>
              <a:rPr lang="ko-KR" altLang="en-US" sz="1200" spc="-150" dirty="0" err="1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디스코드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>
                    <a:lumMod val="90000"/>
                    <a:lumOff val="10000"/>
                  </a:schemeClr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 커뮤니티의 크기 및 활동 수준으로  이미 필요한 기능들은 어느정도 구현이 되어 있어 </a:t>
            </a:r>
            <a:r>
              <a:rPr lang="ko-KR" altLang="en-US" sz="1200" spc="-15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82895"/>
                </a:solidFill>
                <a:latin typeface="Spoqa Han Sans Neo Regular" panose="020B0500000000000000" pitchFamily="34" charset="-127"/>
                <a:ea typeface="Spoqa Han Sans Neo Regular" panose="020B0500000000000000" pitchFamily="34" charset="-127"/>
              </a:rPr>
              <a:t>레퍼런스 접근이 좋음  </a:t>
            </a:r>
            <a:endParaRPr lang="en-US" altLang="ko-KR" sz="1200" spc="-15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82895"/>
              </a:solidFill>
              <a:latin typeface="Spoqa Han Sans Neo Regular" panose="020B0500000000000000" pitchFamily="34" charset="-127"/>
              <a:ea typeface="Spoqa Han Sans Neo Regular" panose="020B05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973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드랍더피티 템플릿 02">
      <a:dk1>
        <a:srgbClr val="303030"/>
      </a:dk1>
      <a:lt1>
        <a:sysClr val="window" lastClr="FFFFFF"/>
      </a:lt1>
      <a:dk2>
        <a:srgbClr val="44546A"/>
      </a:dk2>
      <a:lt2>
        <a:srgbClr val="E7E6E6"/>
      </a:lt2>
      <a:accent1>
        <a:srgbClr val="4E29AA"/>
      </a:accent1>
      <a:accent2>
        <a:srgbClr val="D2C2E4"/>
      </a:accent2>
      <a:accent3>
        <a:srgbClr val="C879FF"/>
      </a:accent3>
      <a:accent4>
        <a:srgbClr val="E4BDFF"/>
      </a:accent4>
      <a:accent5>
        <a:srgbClr val="F4B942"/>
      </a:accent5>
      <a:accent6>
        <a:srgbClr val="FBE3B3"/>
      </a:accent6>
      <a:hlink>
        <a:srgbClr val="303030"/>
      </a:hlink>
      <a:folHlink>
        <a:srgbClr val="F4B942"/>
      </a:folHlink>
    </a:clrScheme>
    <a:fontScheme name="무료 템플릿 01">
      <a:majorFont>
        <a:latin typeface="Poppins Black"/>
        <a:ea typeface="Spoqa Han Sans Neo Regular"/>
        <a:cs typeface=""/>
      </a:majorFont>
      <a:minorFont>
        <a:latin typeface="Poppins Light"/>
        <a:ea typeface="SpoqaHanSans-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 sz="1400" spc="-150" dirty="0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90000"/>
                <a:lumOff val="10000"/>
              </a:schemeClr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200" spc="-150" dirty="0" smtClean="0">
            <a:ln>
              <a:solidFill>
                <a:schemeClr val="bg1">
                  <a:lumMod val="85000"/>
                  <a:alpha val="0"/>
                </a:schemeClr>
              </a:solidFill>
            </a:ln>
            <a:latin typeface="+mj-ea"/>
            <a:ea typeface="+mj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KT서체 Medium"/>
        <a:ea typeface="KT서체 Medium"/>
        <a:cs typeface=""/>
      </a:majorFont>
      <a:minorFont>
        <a:latin typeface="KT서체 Light"/>
        <a:ea typeface="KT서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8218</TotalTime>
  <Words>4040</Words>
  <Application>Microsoft Office PowerPoint</Application>
  <PresentationFormat>와이드스크린</PresentationFormat>
  <Paragraphs>517</Paragraphs>
  <Slides>21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7" baseType="lpstr">
      <vt:lpstr>Pretendard ExtraLight</vt:lpstr>
      <vt:lpstr>페이퍼로지 5 Medium</vt:lpstr>
      <vt:lpstr>맑은 고딕</vt:lpstr>
      <vt:lpstr>Spoqa Han Sans Neo Regular</vt:lpstr>
      <vt:lpstr>페이퍼로지 8 ExtraBold</vt:lpstr>
      <vt:lpstr>Wingdings</vt:lpstr>
      <vt:lpstr>Arial</vt:lpstr>
      <vt:lpstr>Spoqa Han Sans Neo Bold</vt:lpstr>
      <vt:lpstr>Poppins Black</vt:lpstr>
      <vt:lpstr>SpoqaHanSans-Light</vt:lpstr>
      <vt:lpstr>Poppins Light</vt:lpstr>
      <vt:lpstr>Open Sans ExtraBold</vt:lpstr>
      <vt:lpstr>Pretendard</vt:lpstr>
      <vt:lpstr>Office 테마</vt:lpstr>
      <vt:lpstr>미스터 피피티 02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신강식</dc:creator>
  <cp:lastModifiedBy>오인택</cp:lastModifiedBy>
  <cp:revision>403</cp:revision>
  <dcterms:created xsi:type="dcterms:W3CDTF">2021-06-23T01:27:35Z</dcterms:created>
  <dcterms:modified xsi:type="dcterms:W3CDTF">2025-03-25T11:14:11Z</dcterms:modified>
</cp:coreProperties>
</file>